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0"/>
  </p:notesMasterIdLst>
  <p:sldIdLst>
    <p:sldId id="258" r:id="rId4"/>
    <p:sldId id="396" r:id="rId5"/>
    <p:sldId id="270" r:id="rId6"/>
    <p:sldId id="353" r:id="rId7"/>
    <p:sldId id="356" r:id="rId8"/>
    <p:sldId id="397" r:id="rId9"/>
    <p:sldId id="398" r:id="rId10"/>
    <p:sldId id="399" r:id="rId11"/>
    <p:sldId id="400" r:id="rId12"/>
    <p:sldId id="360" r:id="rId13"/>
    <p:sldId id="401" r:id="rId14"/>
    <p:sldId id="404" r:id="rId15"/>
    <p:sldId id="402" r:id="rId16"/>
    <p:sldId id="403" r:id="rId17"/>
    <p:sldId id="405" r:id="rId18"/>
    <p:sldId id="406" r:id="rId19"/>
    <p:sldId id="412" r:id="rId20"/>
    <p:sldId id="414" r:id="rId21"/>
    <p:sldId id="413" r:id="rId22"/>
    <p:sldId id="380" r:id="rId23"/>
    <p:sldId id="419" r:id="rId24"/>
    <p:sldId id="416" r:id="rId25"/>
    <p:sldId id="415" r:id="rId26"/>
    <p:sldId id="418" r:id="rId27"/>
    <p:sldId id="417" r:id="rId28"/>
    <p:sldId id="420" r:id="rId29"/>
    <p:sldId id="421" r:id="rId30"/>
    <p:sldId id="423" r:id="rId31"/>
    <p:sldId id="422" r:id="rId32"/>
    <p:sldId id="424" r:id="rId33"/>
    <p:sldId id="385" r:id="rId34"/>
    <p:sldId id="426" r:id="rId35"/>
    <p:sldId id="425" r:id="rId36"/>
    <p:sldId id="427" r:id="rId37"/>
    <p:sldId id="428" r:id="rId38"/>
    <p:sldId id="306" r:id="rId3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49" autoAdjust="0"/>
  </p:normalViewPr>
  <p:slideViewPr>
    <p:cSldViewPr>
      <p:cViewPr varScale="1">
        <p:scale>
          <a:sx n="54" d="100"/>
          <a:sy n="54" d="100"/>
        </p:scale>
        <p:origin x="164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D3AC5-52A1-4DAF-B770-C355186B205F}" type="datetimeFigureOut">
              <a:rPr lang="nl-NL" smtClean="0"/>
              <a:t>13-6-2019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A227D2-1E6A-42BE-A98B-3FA956F8C152}" type="slidenum">
              <a:rPr lang="nl-NL" smtClean="0"/>
              <a:t>‹nr.›</a:t>
            </a:fld>
            <a:endParaRPr lang="nl-NL"/>
          </a:p>
        </p:txBody>
      </p:sp>
    </p:spTree>
    <p:extLst>
      <p:ext uri="{BB962C8B-B14F-4D97-AF65-F5344CB8AC3E}">
        <p14:creationId xmlns:p14="http://schemas.microsoft.com/office/powerpoint/2010/main" val="2434418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a:t>
            </a:fld>
            <a:endParaRPr lang="nl-NL"/>
          </a:p>
        </p:txBody>
      </p:sp>
    </p:spTree>
    <p:extLst>
      <p:ext uri="{BB962C8B-B14F-4D97-AF65-F5344CB8AC3E}">
        <p14:creationId xmlns:p14="http://schemas.microsoft.com/office/powerpoint/2010/main" val="22494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solidFill>
                  <a:prstClr val="black"/>
                </a:solidFill>
              </a:rPr>
              <a:pPr/>
              <a:t>13</a:t>
            </a:fld>
            <a:endParaRPr lang="nl-NL">
              <a:solidFill>
                <a:prstClr val="black"/>
              </a:solidFill>
            </a:endParaRPr>
          </a:p>
        </p:txBody>
      </p:sp>
    </p:spTree>
    <p:extLst>
      <p:ext uri="{BB962C8B-B14F-4D97-AF65-F5344CB8AC3E}">
        <p14:creationId xmlns:p14="http://schemas.microsoft.com/office/powerpoint/2010/main" val="2641719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https://scratch.mit.edu/download</a:t>
            </a:r>
          </a:p>
          <a:p>
            <a:endParaRPr lang="nl-NL" dirty="0"/>
          </a:p>
          <a:p>
            <a:r>
              <a:rPr lang="nl-NL" dirty="0"/>
              <a:t>Scratch 3.0 preview via https://preview.scratch.mit.edu/ (Scratch</a:t>
            </a:r>
            <a:r>
              <a:rPr lang="nl-NL" baseline="0" dirty="0"/>
              <a:t> 3.0 is op moment van schrijven nog in ontwikkeling. Beoordeel daarom zelf of je de 3.0 versie gaat gebruiken voor je opdrachten). </a:t>
            </a:r>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solidFill>
                  <a:prstClr val="black"/>
                </a:solidFill>
              </a:rPr>
              <a:pPr/>
              <a:t>14</a:t>
            </a:fld>
            <a:endParaRPr lang="nl-NL">
              <a:solidFill>
                <a:prstClr val="black"/>
              </a:solidFill>
            </a:endParaRPr>
          </a:p>
        </p:txBody>
      </p:sp>
    </p:spTree>
    <p:extLst>
      <p:ext uri="{BB962C8B-B14F-4D97-AF65-F5344CB8AC3E}">
        <p14:creationId xmlns:p14="http://schemas.microsoft.com/office/powerpoint/2010/main" val="2641719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16</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https://scratch.mit.edu/</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17</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18</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a:solidFill>
                  <a:schemeClr val="tx1"/>
                </a:solidFill>
                <a:latin typeface="+mn-lt"/>
              </a:rPr>
              <a:t>https://scratch.mit.edu/starter_projects/ </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19</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https://nl.scratch-wiki.info/</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20</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22</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23</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24</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3</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err="1"/>
              <a:t>Classdojo</a:t>
            </a:r>
            <a:r>
              <a:rPr lang="nl-NL" baseline="0"/>
              <a:t> via https://teach.classdojo.com/ of login via classdojo.com en meld je aan als leerkracht.</a:t>
            </a:r>
            <a:endParaRPr lang="nl-NL"/>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25</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27</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Remi</a:t>
            </a:r>
            <a:r>
              <a:rPr lang="nl-NL" baseline="0" dirty="0"/>
              <a:t>x het spel Nel gaat op kamp via https://scratch.mit.edu/projects/222383117/ </a:t>
            </a:r>
            <a:endParaRPr lang="nl-NL" dirty="0"/>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28</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29</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a:t>Remi</a:t>
            </a:r>
            <a:r>
              <a:rPr lang="nl-NL" baseline="0"/>
              <a:t>x het spel Nel gaat op kamp via https://scratch.mit.edu/projects/222383117/ </a:t>
            </a:r>
            <a:endParaRPr lang="nl-NL" dirty="0"/>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30</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Bron:</a:t>
            </a:r>
            <a:r>
              <a:rPr lang="nl-NL" baseline="0" dirty="0"/>
              <a:t> </a:t>
            </a:r>
            <a:r>
              <a:rPr lang="en-US" dirty="0" err="1"/>
              <a:t>McGonigal</a:t>
            </a:r>
            <a:r>
              <a:rPr lang="en-US" dirty="0"/>
              <a:t>, J. (2011). </a:t>
            </a:r>
            <a:r>
              <a:rPr lang="en-US" i="1" dirty="0"/>
              <a:t>Reality is broken: Why games make us better and how they can change the world</a:t>
            </a:r>
            <a:r>
              <a:rPr lang="en-US" dirty="0"/>
              <a:t>. Penguin. (p.238)</a:t>
            </a:r>
            <a:endParaRPr lang="en-US" baseline="0" dirty="0"/>
          </a:p>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31</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Ga naar de </a:t>
            </a:r>
            <a:r>
              <a:rPr lang="nl-NL" dirty="0" err="1"/>
              <a:t>Cospaces</a:t>
            </a:r>
            <a:r>
              <a:rPr lang="nl-NL" dirty="0"/>
              <a:t> wereld via https://edu.cospaces.io/Universe/Space/oyUTTXX2bVLyKPxEpQtuTS</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solidFill>
                  <a:prstClr val="black"/>
                </a:solidFill>
              </a:rPr>
              <a:pPr/>
              <a:t>32</a:t>
            </a:fld>
            <a:endParaRPr lang="nl-NL">
              <a:solidFill>
                <a:prstClr val="black"/>
              </a:solidFill>
            </a:endParaRPr>
          </a:p>
        </p:txBody>
      </p:sp>
    </p:spTree>
    <p:extLst>
      <p:ext uri="{BB962C8B-B14F-4D97-AF65-F5344CB8AC3E}">
        <p14:creationId xmlns:p14="http://schemas.microsoft.com/office/powerpoint/2010/main" val="2641719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34</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https://cospac.es/edu/OpS9</a:t>
            </a:r>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35</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36</a:t>
            </a:fld>
            <a:endParaRPr lang="nl-NL"/>
          </a:p>
        </p:txBody>
      </p:sp>
    </p:spTree>
    <p:extLst>
      <p:ext uri="{BB962C8B-B14F-4D97-AF65-F5344CB8AC3E}">
        <p14:creationId xmlns:p14="http://schemas.microsoft.com/office/powerpoint/2010/main" val="456633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Bron:</a:t>
            </a:r>
            <a:r>
              <a:rPr lang="nl-NL" baseline="0" dirty="0"/>
              <a:t> </a:t>
            </a:r>
            <a:r>
              <a:rPr lang="en-US" dirty="0" err="1"/>
              <a:t>McGonigal</a:t>
            </a:r>
            <a:r>
              <a:rPr lang="en-US" dirty="0"/>
              <a:t>, J. (2011). </a:t>
            </a:r>
            <a:r>
              <a:rPr lang="en-US" i="1" dirty="0"/>
              <a:t>Reality is broken: Why games make us better and how they can change the world</a:t>
            </a:r>
            <a:r>
              <a:rPr lang="en-US" dirty="0"/>
              <a:t>. Penguin.</a:t>
            </a:r>
            <a:r>
              <a:rPr lang="en-US" baseline="0" dirty="0"/>
              <a:t> (p.93)</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4</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Bron:</a:t>
            </a:r>
            <a:r>
              <a:rPr lang="nl-NL" baseline="0" dirty="0"/>
              <a:t> </a:t>
            </a:r>
            <a:r>
              <a:rPr lang="en-US" dirty="0" err="1"/>
              <a:t>McGonigal</a:t>
            </a:r>
            <a:r>
              <a:rPr lang="en-US" dirty="0"/>
              <a:t>, J. (2011). </a:t>
            </a:r>
            <a:r>
              <a:rPr lang="en-US" i="1" dirty="0"/>
              <a:t>Reality is broken: Why games make us better and how they can change the world</a:t>
            </a:r>
            <a:r>
              <a:rPr lang="en-US" dirty="0"/>
              <a:t>. Penguin. (p.97)</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5</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Bron:</a:t>
            </a:r>
            <a:r>
              <a:rPr lang="nl-NL" baseline="0" dirty="0"/>
              <a:t> </a:t>
            </a:r>
            <a:r>
              <a:rPr lang="en-US" dirty="0" err="1"/>
              <a:t>McGonigal</a:t>
            </a:r>
            <a:r>
              <a:rPr lang="en-US" dirty="0"/>
              <a:t>, J. (2011). </a:t>
            </a:r>
            <a:r>
              <a:rPr lang="en-US" i="1" dirty="0"/>
              <a:t>Reality is broken: Why games make us better and how they can change the world</a:t>
            </a:r>
            <a:r>
              <a:rPr lang="en-US" dirty="0"/>
              <a:t>. Penguin. (p.97)</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6</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8</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aseline="0"/>
              <a:t>https://scratch.mit.edu/projects/222383117/ </a:t>
            </a:r>
            <a:endParaRPr lang="nl-NL"/>
          </a:p>
          <a:p>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9</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10</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https://youtu.be/-SjuiawRMU4</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12</a:t>
            </a:fld>
            <a:endParaRPr lang="nl-NL"/>
          </a:p>
        </p:txBody>
      </p:sp>
    </p:spTree>
    <p:extLst>
      <p:ext uri="{BB962C8B-B14F-4D97-AF65-F5344CB8AC3E}">
        <p14:creationId xmlns:p14="http://schemas.microsoft.com/office/powerpoint/2010/main" val="628563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t>13-6-2019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64312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t>13-6-2019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180238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t>13-6-2019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4076726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ond diagonale hoek rechthoek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el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nl-NL"/>
              <a:t>Klik om de stijl te bewerken</a:t>
            </a:r>
            <a:endParaRPr kumimoji="0" lang="en-US"/>
          </a:p>
        </p:txBody>
      </p:sp>
      <p:sp>
        <p:nvSpPr>
          <p:cNvPr id="9" name="Ondertitel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a:t>Klik om de ondertitelstijl van het model te bewerken</a:t>
            </a:r>
            <a:endParaRPr kumimoji="0" lang="en-US"/>
          </a:p>
        </p:txBody>
      </p:sp>
      <p:sp>
        <p:nvSpPr>
          <p:cNvPr id="10" name="Tijdelijke aanduiding voor datum 9"/>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13-6-2019</a:t>
            </a:fld>
            <a:endParaRPr lang="nl-NL">
              <a:solidFill>
                <a:srgbClr val="676A55">
                  <a:tint val="60000"/>
                  <a:satMod val="155000"/>
                </a:srgbClr>
              </a:solidFill>
            </a:endParaRPr>
          </a:p>
        </p:txBody>
      </p:sp>
      <p:sp>
        <p:nvSpPr>
          <p:cNvPr id="11" name="Tijdelijke aanduiding voor dianumm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2" name="Tijdelijke aanduiding voor voettekst 11"/>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2418089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13-6-2019</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566462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7" name="Rechthoek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a:t>Klik om de modelstijlen te bewerken</a:t>
            </a:r>
          </a:p>
        </p:txBody>
      </p:sp>
      <p:sp>
        <p:nvSpPr>
          <p:cNvPr id="8" name="Tijdelijke aanduiding voor datum 7"/>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13-6-2019</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16264174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13-6-2019</a:t>
            </a:fld>
            <a:endParaRPr lang="nl-NL">
              <a:solidFill>
                <a:srgbClr val="676A55">
                  <a:tint val="60000"/>
                  <a:satMod val="155000"/>
                </a:srgbClr>
              </a:solidFill>
            </a:endParaRPr>
          </a:p>
        </p:txBody>
      </p:sp>
      <p:sp>
        <p:nvSpPr>
          <p:cNvPr id="6" name="Tijdelijke aanduiding voor voettekst 5"/>
          <p:cNvSpPr>
            <a:spLocks noGrp="1"/>
          </p:cNvSpPr>
          <p:nvPr>
            <p:ph type="ftr" sz="quarter" idx="11"/>
          </p:nvPr>
        </p:nvSpPr>
        <p:spPr/>
        <p:txBody>
          <a:bodyPr/>
          <a:lstStyle/>
          <a:p>
            <a:endParaRPr lang="nl-NL">
              <a:solidFill>
                <a:srgbClr val="676A55">
                  <a:tint val="60000"/>
                  <a:satMod val="155000"/>
                </a:srgbClr>
              </a:solidFill>
            </a:endParaRPr>
          </a:p>
        </p:txBody>
      </p:sp>
      <p:sp>
        <p:nvSpPr>
          <p:cNvPr id="7" name="Tijdelijke aanduiding voor dianummer 6"/>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Rechthoek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991535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Rechthoek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11" name="Rechthoek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2" name="Titel 1"/>
          <p:cNvSpPr>
            <a:spLocks noGrp="1"/>
          </p:cNvSpPr>
          <p:nvPr>
            <p:ph type="title"/>
          </p:nvPr>
        </p:nvSpPr>
        <p:spPr>
          <a:xfrm>
            <a:off x="457200" y="251948"/>
            <a:ext cx="8229600" cy="1143000"/>
          </a:xfrm>
        </p:spPr>
        <p:txBody>
          <a:bodyPr anchor="b"/>
          <a:lstStyle>
            <a:lvl1pPr>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13-6-2019</a:t>
            </a:fld>
            <a:endParaRPr lang="nl-NL">
              <a:solidFill>
                <a:srgbClr val="676A55">
                  <a:tint val="60000"/>
                  <a:satMod val="155000"/>
                </a:srgbClr>
              </a:solidFill>
            </a:endParaRPr>
          </a:p>
        </p:txBody>
      </p:sp>
      <p:sp>
        <p:nvSpPr>
          <p:cNvPr id="8" name="Tijdelijke aanduiding voor voettekst 7"/>
          <p:cNvSpPr>
            <a:spLocks noGrp="1"/>
          </p:cNvSpPr>
          <p:nvPr>
            <p:ph type="ftr" sz="quarter" idx="11"/>
          </p:nvPr>
        </p:nvSpPr>
        <p:spPr/>
        <p:txBody>
          <a:bodyPr/>
          <a:lstStyle/>
          <a:p>
            <a:endParaRPr lang="nl-NL">
              <a:solidFill>
                <a:srgbClr val="676A55">
                  <a:tint val="60000"/>
                  <a:satMod val="155000"/>
                </a:srgbClr>
              </a:solidFill>
            </a:endParaRPr>
          </a:p>
        </p:txBody>
      </p:sp>
      <p:sp>
        <p:nvSpPr>
          <p:cNvPr id="9" name="Tijdelijke aanduiding voor dianummer 8"/>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782699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53218"/>
            <a:ext cx="8229600" cy="1143000"/>
          </a:xfrm>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13-6-2019</a:t>
            </a:fld>
            <a:endParaRPr lang="nl-NL">
              <a:solidFill>
                <a:srgbClr val="676A55">
                  <a:tint val="60000"/>
                  <a:satMod val="155000"/>
                </a:srgbClr>
              </a:solidFill>
            </a:endParaRPr>
          </a:p>
        </p:txBody>
      </p:sp>
      <p:sp>
        <p:nvSpPr>
          <p:cNvPr id="4" name="Tijdelijke aanduiding voor voettekst 3"/>
          <p:cNvSpPr>
            <a:spLocks noGrp="1"/>
          </p:cNvSpPr>
          <p:nvPr>
            <p:ph type="ftr" sz="quarter" idx="11"/>
          </p:nvPr>
        </p:nvSpPr>
        <p:spPr/>
        <p:txBody>
          <a:bodyPr/>
          <a:lstStyle/>
          <a:p>
            <a:endParaRPr lang="nl-NL">
              <a:solidFill>
                <a:srgbClr val="676A55">
                  <a:tint val="60000"/>
                  <a:satMod val="155000"/>
                </a:srgbClr>
              </a:solidFill>
            </a:endParaRPr>
          </a:p>
        </p:txBody>
      </p:sp>
      <p:sp>
        <p:nvSpPr>
          <p:cNvPr id="5" name="Tijdelijke aanduiding voor dianummer 4"/>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671842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13-6-2019</a:t>
            </a:fld>
            <a:endParaRPr lang="nl-NL">
              <a:solidFill>
                <a:srgbClr val="676A55">
                  <a:tint val="60000"/>
                  <a:satMod val="155000"/>
                </a:srgbClr>
              </a:solidFill>
            </a:endParaRPr>
          </a:p>
        </p:txBody>
      </p:sp>
      <p:sp>
        <p:nvSpPr>
          <p:cNvPr id="3" name="Tijdelijke aanduiding voor voettekst 2"/>
          <p:cNvSpPr>
            <a:spLocks noGrp="1"/>
          </p:cNvSpPr>
          <p:nvPr>
            <p:ph type="ftr" sz="quarter" idx="11"/>
          </p:nvPr>
        </p:nvSpPr>
        <p:spPr/>
        <p:txBody>
          <a:bodyPr/>
          <a:lstStyle/>
          <a:p>
            <a:endParaRPr lang="nl-NL">
              <a:solidFill>
                <a:srgbClr val="676A55">
                  <a:tint val="60000"/>
                  <a:satMod val="155000"/>
                </a:srgbClr>
              </a:solidFill>
            </a:endParaRPr>
          </a:p>
        </p:txBody>
      </p:sp>
      <p:sp>
        <p:nvSpPr>
          <p:cNvPr id="4" name="Tijdelijke aanduiding voor dianummer 3"/>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466029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8" name="Rechthoek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4963136" y="304800"/>
            <a:ext cx="3931920" cy="762000"/>
          </a:xfrm>
        </p:spPr>
        <p:txBody>
          <a:bodyPr anchor="b"/>
          <a:lstStyle>
            <a:lvl1pPr marL="0" algn="r">
              <a:buNone/>
              <a:defRPr sz="2000" b="1"/>
            </a:lvl1pPr>
            <a:extLst/>
          </a:lstStyle>
          <a:p>
            <a:r>
              <a:rPr kumimoji="0" lang="nl-NL"/>
              <a:t>Klik om de stijl te bewerken</a:t>
            </a:r>
            <a:endParaRPr kumimoji="0" lang="en-US"/>
          </a:p>
        </p:txBody>
      </p:sp>
      <p:sp>
        <p:nvSpPr>
          <p:cNvPr id="3" name="Tijdelijke aanduiding voor tekst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nl-NL"/>
              <a:t>Klik om de modelstijlen te bewerken</a:t>
            </a:r>
          </a:p>
        </p:txBody>
      </p:sp>
      <p:sp>
        <p:nvSpPr>
          <p:cNvPr id="4" name="Tijdelijke aanduiding voor inhoud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9" name="Tijdelijke aanduiding voor datum 8"/>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13-6-2019</a:t>
            </a:fld>
            <a:endParaRPr lang="nl-NL">
              <a:solidFill>
                <a:srgbClr val="676A55">
                  <a:tint val="60000"/>
                  <a:satMod val="155000"/>
                </a:srgbClr>
              </a:solidFill>
            </a:endParaRPr>
          </a:p>
        </p:txBody>
      </p:sp>
      <p:sp>
        <p:nvSpPr>
          <p:cNvPr id="10" name="Tijdelijke aanduiding voor dianumm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1" name="Tijdelijke aanduiding voor voettekst 10"/>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136799562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t>13-6-2019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445700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nchor="b"/>
          <a:lstStyle>
            <a:lvl1pPr marL="0" algn="r">
              <a:buNone/>
              <a:defRPr sz="2000" b="1"/>
            </a:lvl1pPr>
            <a:extLst/>
          </a:lstStyle>
          <a:p>
            <a:r>
              <a:rPr kumimoji="0" lang="nl-NL"/>
              <a:t>Klik om de stijl te bewerken</a:t>
            </a:r>
            <a:endParaRPr kumimoji="0" lang="en-US"/>
          </a:p>
        </p:txBody>
      </p:sp>
      <p:sp>
        <p:nvSpPr>
          <p:cNvPr id="4" name="Tijdelijke aanduiding voor tekst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nl-NL"/>
              <a:t>Klik om de modelstijlen te bewerken</a:t>
            </a:r>
          </a:p>
        </p:txBody>
      </p:sp>
      <p:sp>
        <p:nvSpPr>
          <p:cNvPr id="13" name="Tijdelijke aanduiding voor afbeelding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nl-NL">
                <a:solidFill>
                  <a:schemeClr val="lt1"/>
                </a:solidFill>
                <a:latin typeface="+mn-lt"/>
                <a:ea typeface="+mn-ea"/>
                <a:cs typeface="+mn-cs"/>
              </a:rPr>
              <a:t>Klik op het pictogram als u een afbeelding wilt toevoegen</a:t>
            </a:r>
            <a:endParaRPr kumimoji="0" lang="en-US" dirty="0">
              <a:solidFill>
                <a:schemeClr val="lt1"/>
              </a:solidFill>
              <a:latin typeface="+mn-lt"/>
              <a:ea typeface="+mn-ea"/>
              <a:cs typeface="+mn-cs"/>
            </a:endParaRPr>
          </a:p>
        </p:txBody>
      </p:sp>
      <p:sp>
        <p:nvSpPr>
          <p:cNvPr id="8" name="Tijdelijke aanduiding voor datum 7"/>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13-6-2019</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2057896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13-6-2019</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827105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lgn="l">
              <a:defRPr/>
            </a:lvl1pPr>
            <a:extLs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13-6-2019</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318598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13-6-2019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85270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13-6-2019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00063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13-6-2019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294443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solidFill>
                  <a:prstClr val="black">
                    <a:tint val="75000"/>
                  </a:prstClr>
                </a:solidFill>
              </a:rPr>
              <a:pPr/>
              <a:t>13-6-2019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815975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94759E3-8329-4D29-A6EF-F7AD50496906}" type="datetimeFigureOut">
              <a:rPr lang="nl-NL" smtClean="0">
                <a:solidFill>
                  <a:prstClr val="black">
                    <a:tint val="75000"/>
                  </a:prstClr>
                </a:solidFill>
              </a:rPr>
              <a:pPr/>
              <a:t>13-6-2019</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57750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94759E3-8329-4D29-A6EF-F7AD50496906}" type="datetimeFigureOut">
              <a:rPr lang="nl-NL" smtClean="0">
                <a:solidFill>
                  <a:prstClr val="black">
                    <a:tint val="75000"/>
                  </a:prstClr>
                </a:solidFill>
              </a:rPr>
              <a:pPr/>
              <a:t>13-6-2019</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23906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94759E3-8329-4D29-A6EF-F7AD50496906}" type="datetimeFigureOut">
              <a:rPr lang="nl-NL" smtClean="0">
                <a:solidFill>
                  <a:prstClr val="black">
                    <a:tint val="75000"/>
                  </a:prstClr>
                </a:solidFill>
              </a:rPr>
              <a:pPr/>
              <a:t>13-6-2019</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813062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t>13-6-2019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3416215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solidFill>
                  <a:prstClr val="black">
                    <a:tint val="75000"/>
                  </a:prstClr>
                </a:solidFill>
              </a:rPr>
              <a:pPr/>
              <a:t>13-6-2019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1183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solidFill>
                  <a:prstClr val="black">
                    <a:tint val="75000"/>
                  </a:prstClr>
                </a:solidFill>
              </a:rPr>
              <a:pPr/>
              <a:t>13-6-2019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864432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13-6-2019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8480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13-6-2019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57801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t>13-6-2019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883648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94759E3-8329-4D29-A6EF-F7AD50496906}" type="datetimeFigureOut">
              <a:rPr lang="nl-NL" smtClean="0"/>
              <a:t>13-6-2019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355331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94759E3-8329-4D29-A6EF-F7AD50496906}" type="datetimeFigureOut">
              <a:rPr lang="nl-NL" smtClean="0"/>
              <a:t>13-6-2019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2316322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94759E3-8329-4D29-A6EF-F7AD50496906}" type="datetimeFigureOut">
              <a:rPr lang="nl-NL" smtClean="0"/>
              <a:t>13-6-2019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2715985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t>13-6-2019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297537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t>13-6-2019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417280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759E3-8329-4D29-A6EF-F7AD50496906}" type="datetimeFigureOut">
              <a:rPr lang="nl-NL" smtClean="0"/>
              <a:t>13-6-2019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DDF34-46DA-4630-9210-04D4DF788C5D}" type="slidenum">
              <a:rPr lang="nl-NL" smtClean="0"/>
              <a:t>‹nr.›</a:t>
            </a:fld>
            <a:endParaRPr lang="nl-NL"/>
          </a:p>
        </p:txBody>
      </p:sp>
    </p:spTree>
    <p:extLst>
      <p:ext uri="{BB962C8B-B14F-4D97-AF65-F5344CB8AC3E}">
        <p14:creationId xmlns:p14="http://schemas.microsoft.com/office/powerpoint/2010/main" val="3317794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nd diagonale hoek rechthoek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Tijdelijke aanduiding voor voettekst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nl-NL">
              <a:solidFill>
                <a:srgbClr val="676A55">
                  <a:tint val="60000"/>
                  <a:satMod val="155000"/>
                </a:srgbClr>
              </a:solidFill>
            </a:endParaRPr>
          </a:p>
        </p:txBody>
      </p:sp>
      <p:sp>
        <p:nvSpPr>
          <p:cNvPr id="14" name="Tijdelijke aanduiding voor datum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09BE676-0ECC-4B1A-97C9-2AF613A80DF4}" type="datetimeFigureOut">
              <a:rPr lang="nl-NL" smtClean="0">
                <a:solidFill>
                  <a:srgbClr val="676A55">
                    <a:tint val="60000"/>
                    <a:satMod val="155000"/>
                  </a:srgbClr>
                </a:solidFill>
              </a:rPr>
              <a:pPr/>
              <a:t>13-6-2019</a:t>
            </a:fld>
            <a:endParaRPr lang="nl-NL">
              <a:solidFill>
                <a:srgbClr val="676A55">
                  <a:tint val="60000"/>
                  <a:satMod val="155000"/>
                </a:srgbClr>
              </a:solidFill>
            </a:endParaRPr>
          </a:p>
        </p:txBody>
      </p:sp>
      <p:sp>
        <p:nvSpPr>
          <p:cNvPr id="23" name="Tijdelijke aanduiding voor dianumm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22" name="Tijdelijke aanduiding voor titel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Tree>
    <p:extLst>
      <p:ext uri="{BB962C8B-B14F-4D97-AF65-F5344CB8AC3E}">
        <p14:creationId xmlns:p14="http://schemas.microsoft.com/office/powerpoint/2010/main" val="34028007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759E3-8329-4D29-A6EF-F7AD50496906}" type="datetimeFigureOut">
              <a:rPr lang="nl-NL" smtClean="0">
                <a:solidFill>
                  <a:prstClr val="black">
                    <a:tint val="75000"/>
                  </a:prstClr>
                </a:solidFill>
              </a:rPr>
              <a:pPr/>
              <a:t>13-6-2019</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474364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SjuiawRMU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cratch.mit.edu/downloa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preview.scratch.mit.edu/"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s://scratch.mit.edu/starter_projects/"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nl.scratch-wiki.info/"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hyperlink" Target="https://scratch.mit.edu/projects/222383117/" TargetMode="Externa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hyperlink" Target="https://cospac.es/edu/OpS9" TargetMode="Externa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https://scratch.mit.edu/projects/222383117/"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1000"/>
            <a:lum/>
          </a:blip>
          <a:srcRect/>
          <a:stretch>
            <a:fillRect l="-6000" r="-6000"/>
          </a:stretch>
        </a:blipFill>
        <a:effectLst/>
      </p:bgPr>
    </p:bg>
    <p:spTree>
      <p:nvGrpSpPr>
        <p:cNvPr id="1" name=""/>
        <p:cNvGrpSpPr/>
        <p:nvPr/>
      </p:nvGrpSpPr>
      <p:grpSpPr>
        <a:xfrm>
          <a:off x="0" y="0"/>
          <a:ext cx="0" cy="0"/>
          <a:chOff x="0" y="0"/>
          <a:chExt cx="0" cy="0"/>
        </a:xfrm>
      </p:grpSpPr>
      <p:sp>
        <p:nvSpPr>
          <p:cNvPr id="6" name="Rechthoek 5"/>
          <p:cNvSpPr/>
          <p:nvPr/>
        </p:nvSpPr>
        <p:spPr>
          <a:xfrm>
            <a:off x="2123728" y="620688"/>
            <a:ext cx="5256584" cy="246221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nl-NL"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nl-NL" sz="3200" b="1" cap="all" dirty="0">
                <a:ln w="0"/>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effectLst>
                  <a:reflection blurRad="12700" stA="50000" endPos="50000" dist="5000" dir="5400000" sy="-100000" rotWithShape="0"/>
                </a:effectLst>
              </a:rPr>
              <a:t>Digispel</a:t>
            </a:r>
          </a:p>
          <a:p>
            <a:pPr algn="ctr"/>
            <a:r>
              <a:rPr lang="nl-NL" sz="3200" b="1" cap="all" dirty="0">
                <a:ln w="0"/>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effectLst>
                  <a:reflection blurRad="12700" stA="50000" endPos="50000" dist="5000" dir="5400000" sy="-100000" rotWithShape="0"/>
                </a:effectLst>
              </a:rPr>
              <a:t>level</a:t>
            </a:r>
          </a:p>
          <a:p>
            <a:pPr algn="ctr"/>
            <a:endParaRPr lang="nl-NL"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3074" name="Picture 2" descr="C:\Users\hs0057596\AppData\Local\Microsoft\Windows\Temporary Internet Files\Content.IE5\PEFOVKP6\4_Brigada_KOV[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1851794"/>
            <a:ext cx="1152122" cy="1316712"/>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4283763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Hulp</a:t>
            </a:r>
          </a:p>
        </p:txBody>
      </p:sp>
      <p:sp>
        <p:nvSpPr>
          <p:cNvPr id="3" name="Tijdelijke aanduiding voor inhoud 2"/>
          <p:cNvSpPr>
            <a:spLocks noGrp="1"/>
          </p:cNvSpPr>
          <p:nvPr>
            <p:ph idx="1"/>
          </p:nvPr>
        </p:nvSpPr>
        <p:spPr>
          <a:xfrm>
            <a:off x="457200" y="1340768"/>
            <a:ext cx="8291264" cy="5400600"/>
          </a:xfrm>
        </p:spPr>
        <p:txBody>
          <a:bodyPr>
            <a:noAutofit/>
          </a:bodyPr>
          <a:lstStyle/>
          <a:p>
            <a:pPr marL="0" indent="0">
              <a:buNone/>
            </a:pPr>
            <a:r>
              <a:rPr lang="nl-NL" sz="2800" dirty="0">
                <a:solidFill>
                  <a:schemeClr val="bg1"/>
                </a:solidFill>
                <a:latin typeface="Garamond" panose="02020404030301010803" pitchFamily="18" charset="0"/>
              </a:rPr>
              <a:t>Je hebt Nel geholpen. Ze bedankt je hartelijk! Maar waarom hielp je Nel eigenlijk? Omdat het moest? Of wilde je haar echt helpen, was er een soort interactie tussen jou en haar? </a:t>
            </a:r>
          </a:p>
          <a:p>
            <a:pPr marL="0" indent="0">
              <a:buNone/>
            </a:pPr>
            <a:r>
              <a:rPr lang="nl-NL" sz="2800" dirty="0">
                <a:solidFill>
                  <a:schemeClr val="bg1"/>
                </a:solidFill>
                <a:latin typeface="Garamond" panose="02020404030301010803" pitchFamily="18" charset="0"/>
              </a:rPr>
              <a:t>Mensen zijn sociale wezens. Ze hebben wel behoefte aan gezelschap, maar willen soms geen interactie. De meeste gamers spelen een spel het liefst alleen. Terwijl ze het gevoel willen hebben, dat ze juist niet alleen zijn! </a:t>
            </a:r>
          </a:p>
          <a:p>
            <a:pPr marL="0" indent="0">
              <a:buNone/>
            </a:pPr>
            <a:r>
              <a:rPr lang="nl-NL" sz="2800" dirty="0">
                <a:solidFill>
                  <a:schemeClr val="bg1"/>
                </a:solidFill>
                <a:latin typeface="Garamond" panose="02020404030301010803" pitchFamily="18" charset="0"/>
              </a:rPr>
              <a:t>In World of </a:t>
            </a:r>
            <a:r>
              <a:rPr lang="nl-NL" sz="2800" dirty="0" err="1">
                <a:solidFill>
                  <a:schemeClr val="bg1"/>
                </a:solidFill>
                <a:latin typeface="Garamond" panose="02020404030301010803" pitchFamily="18" charset="0"/>
              </a:rPr>
              <a:t>Warcraft</a:t>
            </a:r>
            <a:r>
              <a:rPr lang="nl-NL" sz="2800" dirty="0">
                <a:solidFill>
                  <a:schemeClr val="bg1"/>
                </a:solidFill>
                <a:latin typeface="Garamond" panose="02020404030301010803" pitchFamily="18" charset="0"/>
              </a:rPr>
              <a:t> kun je deze sociale aanwezigheid goed ervaren. Je ziet andere spelers en wat ze doen, maar verder vervolg je je eigen </a:t>
            </a:r>
            <a:r>
              <a:rPr lang="nl-NL" sz="2800" dirty="0" err="1">
                <a:solidFill>
                  <a:schemeClr val="bg1"/>
                </a:solidFill>
                <a:latin typeface="Garamond" panose="02020404030301010803" pitchFamily="18" charset="0"/>
              </a:rPr>
              <a:t>Quest</a:t>
            </a:r>
            <a:r>
              <a:rPr lang="nl-NL" sz="2800" dirty="0">
                <a:solidFill>
                  <a:schemeClr val="bg1"/>
                </a:solidFill>
                <a:latin typeface="Garamond" panose="02020404030301010803" pitchFamily="18" charset="0"/>
              </a:rPr>
              <a:t>. Meer dan </a:t>
            </a:r>
            <a:br>
              <a:rPr lang="nl-NL" sz="2800" dirty="0">
                <a:solidFill>
                  <a:schemeClr val="bg1"/>
                </a:solidFill>
                <a:latin typeface="Garamond" panose="02020404030301010803" pitchFamily="18" charset="0"/>
              </a:rPr>
            </a:br>
            <a:r>
              <a:rPr lang="nl-NL" sz="2800" dirty="0">
                <a:solidFill>
                  <a:schemeClr val="bg1"/>
                </a:solidFill>
                <a:latin typeface="Garamond" panose="02020404030301010803" pitchFamily="18" charset="0"/>
              </a:rPr>
              <a:t>VIRTUEEL GEZELSCHAP is het dus niet. </a:t>
            </a:r>
            <a:endParaRPr lang="nl-NL" sz="2800" dirty="0">
              <a:latin typeface="Garamond" panose="02020404030301010803" pitchFamily="18"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3095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Toewijding</a:t>
            </a:r>
          </a:p>
        </p:txBody>
      </p:sp>
      <p:sp>
        <p:nvSpPr>
          <p:cNvPr id="3" name="Tijdelijke aanduiding voor inhoud 2"/>
          <p:cNvSpPr>
            <a:spLocks noGrp="1"/>
          </p:cNvSpPr>
          <p:nvPr>
            <p:ph idx="1"/>
          </p:nvPr>
        </p:nvSpPr>
        <p:spPr/>
        <p:txBody>
          <a:bodyPr>
            <a:normAutofit lnSpcReduction="10000"/>
          </a:bodyPr>
          <a:lstStyle/>
          <a:p>
            <a:pPr marL="0" indent="0">
              <a:buNone/>
            </a:pPr>
            <a:r>
              <a:rPr lang="nl-NL" sz="2800" dirty="0">
                <a:solidFill>
                  <a:schemeClr val="bg1"/>
                </a:solidFill>
                <a:latin typeface="Garamond" panose="02020404030301010803" pitchFamily="18" charset="0"/>
              </a:rPr>
              <a:t>Nel gaat meerdere dagen op kamp en met meerdere scouts. Ook zij wil, net als jij, samen met anderen een leuke tijd hebben! Ze zal opnieuw je hulp vragen en je een missie geven die je uitvoert in Scratch. </a:t>
            </a:r>
          </a:p>
          <a:p>
            <a:pPr marL="0" indent="0">
              <a:buNone/>
            </a:pPr>
            <a:r>
              <a:rPr lang="nl-NL" sz="2800" dirty="0">
                <a:solidFill>
                  <a:schemeClr val="bg1"/>
                </a:solidFill>
                <a:latin typeface="Garamond" panose="02020404030301010803" pitchFamily="18" charset="0"/>
              </a:rPr>
              <a:t>Nel beseft dat ze een groot beroep gaat doen op je inspanning, toewijding en visie om haar te helpen. Maar je begrijpt wel: Nel weet dat je het kan, daarom vraagt ze JOUW hulp!  </a:t>
            </a:r>
          </a:p>
          <a:p>
            <a:pPr marL="0" indent="0">
              <a:buNone/>
            </a:pPr>
            <a:r>
              <a:rPr lang="nl-NL" sz="2800" dirty="0">
                <a:solidFill>
                  <a:schemeClr val="bg1"/>
                </a:solidFill>
                <a:latin typeface="Garamond" panose="02020404030301010803" pitchFamily="18" charset="0"/>
              </a:rPr>
              <a:t>Maar eerst laat ze je zien wat Scratch is en vertelt ze waarom je in Scratch gaat werken.</a:t>
            </a:r>
            <a:endParaRPr lang="nl-NL" sz="2800" dirty="0">
              <a:latin typeface="Garamond" panose="02020404030301010803" pitchFamily="18"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2986623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Scratch </a:t>
            </a:r>
            <a:r>
              <a:rPr lang="nl-NL" b="1" dirty="0" err="1">
                <a:solidFill>
                  <a:schemeClr val="bg1"/>
                </a:solidFill>
                <a:latin typeface="Agency FB" panose="020B0503020202020204" pitchFamily="34" charset="0"/>
              </a:rPr>
              <a:t>overview</a:t>
            </a:r>
            <a:endParaRPr lang="nl-NL" b="1" dirty="0">
              <a:solidFill>
                <a:schemeClr val="bg1"/>
              </a:solidFill>
              <a:latin typeface="Agency FB" panose="020B0503020202020204" pitchFamily="34" charset="0"/>
            </a:endParaRPr>
          </a:p>
        </p:txBody>
      </p:sp>
      <p:sp>
        <p:nvSpPr>
          <p:cNvPr id="3" name="Tijdelijke aanduiding voor inhoud 2"/>
          <p:cNvSpPr>
            <a:spLocks noGrp="1"/>
          </p:cNvSpPr>
          <p:nvPr>
            <p:ph idx="1"/>
          </p:nvPr>
        </p:nvSpPr>
        <p:spPr/>
        <p:txBody>
          <a:bodyPr>
            <a:normAutofit/>
          </a:bodyPr>
          <a:lstStyle/>
          <a:p>
            <a:pPr marL="0" indent="0">
              <a:buNone/>
            </a:pPr>
            <a:r>
              <a:rPr lang="nl-NL" sz="2800" dirty="0">
                <a:solidFill>
                  <a:schemeClr val="bg1"/>
                </a:solidFill>
                <a:latin typeface="Garamond" panose="02020404030301010803" pitchFamily="18" charset="0"/>
              </a:rPr>
              <a:t>Klik </a:t>
            </a:r>
            <a:r>
              <a:rPr lang="nl-NL" sz="2800" dirty="0">
                <a:solidFill>
                  <a:schemeClr val="bg1"/>
                </a:solidFill>
                <a:latin typeface="Garamond" panose="02020404030301010803" pitchFamily="18" charset="0"/>
                <a:hlinkClick r:id="rId3"/>
              </a:rPr>
              <a:t>hier </a:t>
            </a:r>
            <a:r>
              <a:rPr lang="nl-NL" sz="2800" dirty="0">
                <a:solidFill>
                  <a:schemeClr val="bg1"/>
                </a:solidFill>
                <a:latin typeface="Garamond" panose="02020404030301010803" pitchFamily="18" charset="0"/>
              </a:rPr>
              <a:t>om te zien wat er zoal mogelijk is in Scratch.</a:t>
            </a:r>
          </a:p>
          <a:p>
            <a:pPr marL="0" indent="0">
              <a:buNone/>
            </a:pPr>
            <a:endParaRPr lang="nl-NL" sz="2800" dirty="0">
              <a:latin typeface="Garamond" panose="02020404030301010803"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191" y="2359076"/>
            <a:ext cx="667385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fbeelding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1305205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Waarom Scratch?</a:t>
            </a:r>
          </a:p>
        </p:txBody>
      </p:sp>
      <p:sp>
        <p:nvSpPr>
          <p:cNvPr id="3" name="Tijdelijke aanduiding voor inhoud 2"/>
          <p:cNvSpPr>
            <a:spLocks noGrp="1"/>
          </p:cNvSpPr>
          <p:nvPr>
            <p:ph idx="1"/>
          </p:nvPr>
        </p:nvSpPr>
        <p:spPr>
          <a:xfrm>
            <a:off x="457200" y="1196752"/>
            <a:ext cx="8291264" cy="5661248"/>
          </a:xfrm>
        </p:spPr>
        <p:txBody>
          <a:bodyPr>
            <a:noAutofit/>
          </a:bodyPr>
          <a:lstStyle/>
          <a:p>
            <a:pPr marL="0" indent="0">
              <a:buNone/>
            </a:pPr>
            <a:r>
              <a:rPr lang="nl-NL" sz="2700" dirty="0">
                <a:solidFill>
                  <a:schemeClr val="bg1"/>
                </a:solidFill>
                <a:latin typeface="Garamond" panose="02020404030301010803" pitchFamily="18" charset="0"/>
              </a:rPr>
              <a:t>Het programma Scratch kent veel voordelen. Het is</a:t>
            </a:r>
          </a:p>
          <a:p>
            <a:pPr>
              <a:buFontTx/>
              <a:buChar char="-"/>
            </a:pPr>
            <a:r>
              <a:rPr lang="nl-NL" sz="2700" dirty="0">
                <a:solidFill>
                  <a:schemeClr val="bg1"/>
                </a:solidFill>
                <a:latin typeface="Garamond" panose="02020404030301010803" pitchFamily="18" charset="0"/>
              </a:rPr>
              <a:t>Geschikt voor jong en oud</a:t>
            </a:r>
          </a:p>
          <a:p>
            <a:pPr>
              <a:buFontTx/>
              <a:buChar char="-"/>
            </a:pPr>
            <a:r>
              <a:rPr lang="nl-NL" sz="2700" dirty="0">
                <a:solidFill>
                  <a:schemeClr val="bg1"/>
                </a:solidFill>
                <a:latin typeface="Garamond" panose="02020404030301010803" pitchFamily="18" charset="0"/>
              </a:rPr>
              <a:t>Gratis software om te programmeren</a:t>
            </a:r>
          </a:p>
          <a:p>
            <a:pPr>
              <a:buFontTx/>
              <a:buChar char="-"/>
            </a:pPr>
            <a:r>
              <a:rPr lang="nl-NL" sz="2700" dirty="0">
                <a:solidFill>
                  <a:schemeClr val="bg1"/>
                </a:solidFill>
                <a:latin typeface="Garamond" panose="02020404030301010803" pitchFamily="18" charset="0"/>
              </a:rPr>
              <a:t>Een toegankelijke manier om </a:t>
            </a:r>
            <a:r>
              <a:rPr lang="nl-NL" sz="2700" dirty="0" err="1">
                <a:solidFill>
                  <a:schemeClr val="bg1"/>
                </a:solidFill>
                <a:latin typeface="Garamond" panose="02020404030301010803" pitchFamily="18" charset="0"/>
              </a:rPr>
              <a:t>Computational</a:t>
            </a:r>
            <a:r>
              <a:rPr lang="nl-NL" sz="2700" dirty="0">
                <a:solidFill>
                  <a:schemeClr val="bg1"/>
                </a:solidFill>
                <a:latin typeface="Garamond" panose="02020404030301010803" pitchFamily="18" charset="0"/>
              </a:rPr>
              <a:t> Thinking te stimuleren. Volgens Kennisnet een van de essentiële vaardigheden voor het leren in de 21</a:t>
            </a:r>
            <a:r>
              <a:rPr lang="nl-NL" sz="2700" baseline="30000" dirty="0">
                <a:solidFill>
                  <a:schemeClr val="bg1"/>
                </a:solidFill>
                <a:latin typeface="Garamond" panose="02020404030301010803" pitchFamily="18" charset="0"/>
              </a:rPr>
              <a:t>e</a:t>
            </a:r>
            <a:r>
              <a:rPr lang="nl-NL" sz="2700" dirty="0">
                <a:solidFill>
                  <a:schemeClr val="bg1"/>
                </a:solidFill>
                <a:latin typeface="Garamond" panose="02020404030301010803" pitchFamily="18" charset="0"/>
              </a:rPr>
              <a:t> eeuw</a:t>
            </a:r>
          </a:p>
          <a:p>
            <a:pPr>
              <a:buFontTx/>
              <a:buChar char="-"/>
            </a:pPr>
            <a:r>
              <a:rPr lang="nl-NL" sz="2700" dirty="0">
                <a:solidFill>
                  <a:schemeClr val="bg1"/>
                </a:solidFill>
                <a:latin typeface="Garamond" panose="02020404030301010803" pitchFamily="18" charset="0"/>
              </a:rPr>
              <a:t>Een programma waarmee je creatief denken, probleemanalyse, doelgericht werken, samenwerken en doorzettingsvermogen stimuleert</a:t>
            </a:r>
          </a:p>
          <a:p>
            <a:pPr>
              <a:buFontTx/>
              <a:buChar char="-"/>
            </a:pPr>
            <a:r>
              <a:rPr lang="nl-NL" sz="2700" dirty="0">
                <a:solidFill>
                  <a:schemeClr val="bg1"/>
                </a:solidFill>
                <a:latin typeface="Garamond" panose="02020404030301010803" pitchFamily="18" charset="0"/>
              </a:rPr>
              <a:t>Een leermiddel op zelfs de Harvard University </a:t>
            </a:r>
          </a:p>
          <a:p>
            <a:pPr>
              <a:buFontTx/>
              <a:buChar char="-"/>
            </a:pPr>
            <a:r>
              <a:rPr lang="nl-NL" sz="2700" dirty="0">
                <a:solidFill>
                  <a:schemeClr val="bg1"/>
                </a:solidFill>
                <a:latin typeface="Garamond" panose="02020404030301010803" pitchFamily="18" charset="0"/>
              </a:rPr>
              <a:t>Een programmeerwijze die ook bij Robotica en Apps bouwen gebruikt wordt.</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3122717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Wist je dit over Scratch?</a:t>
            </a:r>
          </a:p>
        </p:txBody>
      </p:sp>
      <p:sp>
        <p:nvSpPr>
          <p:cNvPr id="3" name="Tijdelijke aanduiding voor inhoud 2"/>
          <p:cNvSpPr>
            <a:spLocks noGrp="1"/>
          </p:cNvSpPr>
          <p:nvPr>
            <p:ph idx="1"/>
          </p:nvPr>
        </p:nvSpPr>
        <p:spPr>
          <a:xfrm>
            <a:off x="457200" y="1484784"/>
            <a:ext cx="8291264" cy="5256584"/>
          </a:xfrm>
        </p:spPr>
        <p:txBody>
          <a:bodyPr>
            <a:normAutofit fontScale="85000" lnSpcReduction="10000"/>
          </a:bodyPr>
          <a:lstStyle/>
          <a:p>
            <a:pPr marL="0" indent="0">
              <a:buNone/>
            </a:pPr>
            <a:r>
              <a:rPr lang="nl-NL" dirty="0">
                <a:solidFill>
                  <a:schemeClr val="bg1"/>
                </a:solidFill>
                <a:latin typeface="Garamond" panose="02020404030301010803" pitchFamily="18" charset="0"/>
              </a:rPr>
              <a:t>Voor de liefhebber om te weten: </a:t>
            </a:r>
          </a:p>
          <a:p>
            <a:pPr>
              <a:buFontTx/>
              <a:buChar char="-"/>
            </a:pPr>
            <a:r>
              <a:rPr lang="nl-NL" dirty="0">
                <a:solidFill>
                  <a:schemeClr val="bg1"/>
                </a:solidFill>
                <a:latin typeface="Garamond" panose="02020404030301010803" pitchFamily="18" charset="0"/>
              </a:rPr>
              <a:t>Scratch is Open Source en kent ‘</a:t>
            </a:r>
            <a:r>
              <a:rPr lang="nl-NL" dirty="0" err="1">
                <a:solidFill>
                  <a:schemeClr val="bg1"/>
                </a:solidFill>
                <a:latin typeface="Garamond" panose="02020404030301010803" pitchFamily="18" charset="0"/>
              </a:rPr>
              <a:t>build</a:t>
            </a:r>
            <a:r>
              <a:rPr lang="nl-NL" dirty="0">
                <a:solidFill>
                  <a:schemeClr val="bg1"/>
                </a:solidFill>
                <a:latin typeface="Garamond" panose="02020404030301010803" pitchFamily="18" charset="0"/>
              </a:rPr>
              <a:t> </a:t>
            </a:r>
            <a:r>
              <a:rPr lang="nl-NL" dirty="0" err="1">
                <a:solidFill>
                  <a:schemeClr val="bg1"/>
                </a:solidFill>
                <a:latin typeface="Garamond" panose="02020404030301010803" pitchFamily="18" charset="0"/>
              </a:rPr>
              <a:t>your</a:t>
            </a:r>
            <a:r>
              <a:rPr lang="nl-NL" dirty="0">
                <a:solidFill>
                  <a:schemeClr val="bg1"/>
                </a:solidFill>
                <a:latin typeface="Garamond" panose="02020404030301010803" pitchFamily="18" charset="0"/>
              </a:rPr>
              <a:t> </a:t>
            </a:r>
            <a:r>
              <a:rPr lang="nl-NL" dirty="0" err="1">
                <a:solidFill>
                  <a:schemeClr val="bg1"/>
                </a:solidFill>
                <a:latin typeface="Garamond" panose="02020404030301010803" pitchFamily="18" charset="0"/>
              </a:rPr>
              <a:t>own</a:t>
            </a:r>
            <a:r>
              <a:rPr lang="nl-NL" dirty="0">
                <a:solidFill>
                  <a:schemeClr val="bg1"/>
                </a:solidFill>
                <a:latin typeface="Garamond" panose="02020404030301010803" pitchFamily="18" charset="0"/>
              </a:rPr>
              <a:t> </a:t>
            </a:r>
            <a:r>
              <a:rPr lang="nl-NL" dirty="0" err="1">
                <a:solidFill>
                  <a:schemeClr val="bg1"/>
                </a:solidFill>
                <a:latin typeface="Garamond" panose="02020404030301010803" pitchFamily="18" charset="0"/>
              </a:rPr>
              <a:t>blocks</a:t>
            </a:r>
            <a:r>
              <a:rPr lang="nl-NL" dirty="0">
                <a:solidFill>
                  <a:schemeClr val="bg1"/>
                </a:solidFill>
                <a:latin typeface="Garamond" panose="02020404030301010803" pitchFamily="18" charset="0"/>
              </a:rPr>
              <a:t>’</a:t>
            </a:r>
          </a:p>
          <a:p>
            <a:pPr>
              <a:buFontTx/>
              <a:buChar char="-"/>
            </a:pPr>
            <a:r>
              <a:rPr lang="nl-NL" dirty="0">
                <a:solidFill>
                  <a:schemeClr val="bg1"/>
                </a:solidFill>
                <a:latin typeface="Garamond" panose="02020404030301010803" pitchFamily="18" charset="0"/>
              </a:rPr>
              <a:t>Je kunt online je Scratch project delen: met de Remix knop kun je voortbouwen op andermans spelprojecten</a:t>
            </a:r>
          </a:p>
          <a:p>
            <a:pPr>
              <a:buFontTx/>
              <a:buChar char="-"/>
            </a:pPr>
            <a:r>
              <a:rPr lang="nl-NL" dirty="0">
                <a:solidFill>
                  <a:schemeClr val="bg1"/>
                </a:solidFill>
                <a:latin typeface="Garamond" panose="02020404030301010803" pitchFamily="18" charset="0"/>
              </a:rPr>
              <a:t>Met Scratch kun je heel veel maken, zoals interactieve animaties, spellen voor rekenen, muziek</a:t>
            </a:r>
          </a:p>
          <a:p>
            <a:pPr>
              <a:buFontTx/>
              <a:buChar char="-"/>
            </a:pPr>
            <a:r>
              <a:rPr lang="nl-NL" dirty="0">
                <a:solidFill>
                  <a:schemeClr val="bg1"/>
                </a:solidFill>
                <a:latin typeface="Garamond" panose="02020404030301010803" pitchFamily="18" charset="0"/>
              </a:rPr>
              <a:t>Figuurtjes (</a:t>
            </a:r>
            <a:r>
              <a:rPr lang="nl-NL" dirty="0" err="1">
                <a:solidFill>
                  <a:schemeClr val="bg1"/>
                </a:solidFill>
                <a:latin typeface="Garamond" panose="02020404030301010803" pitchFamily="18" charset="0"/>
              </a:rPr>
              <a:t>sprites</a:t>
            </a:r>
            <a:r>
              <a:rPr lang="nl-NL" dirty="0">
                <a:solidFill>
                  <a:schemeClr val="bg1"/>
                </a:solidFill>
                <a:latin typeface="Garamond" panose="02020404030301010803" pitchFamily="18" charset="0"/>
              </a:rPr>
              <a:t>) kun je zelf tekenen of uit de Scratch bibliotheek halen, of eigen afbeeldingen importeren</a:t>
            </a:r>
          </a:p>
          <a:p>
            <a:pPr>
              <a:buFontTx/>
              <a:buChar char="-"/>
            </a:pPr>
            <a:r>
              <a:rPr lang="nl-NL" dirty="0">
                <a:solidFill>
                  <a:schemeClr val="bg1"/>
                </a:solidFill>
                <a:latin typeface="Garamond" panose="02020404030301010803" pitchFamily="18" charset="0"/>
              </a:rPr>
              <a:t>Scratch werkt ook offline zonder internetverbinding:  download </a:t>
            </a:r>
            <a:r>
              <a:rPr lang="nl-NL" dirty="0">
                <a:solidFill>
                  <a:schemeClr val="bg1"/>
                </a:solidFill>
                <a:latin typeface="Garamond" panose="02020404030301010803" pitchFamily="18" charset="0"/>
                <a:hlinkClick r:id="rId3"/>
              </a:rPr>
              <a:t>de offline-editor</a:t>
            </a:r>
            <a:r>
              <a:rPr lang="nl-NL" dirty="0">
                <a:solidFill>
                  <a:schemeClr val="bg1"/>
                </a:solidFill>
                <a:latin typeface="Garamond" panose="02020404030301010803" pitchFamily="18" charset="0"/>
              </a:rPr>
              <a:t>.</a:t>
            </a:r>
          </a:p>
          <a:p>
            <a:pPr>
              <a:buFontTx/>
              <a:buChar char="-"/>
            </a:pPr>
            <a:r>
              <a:rPr lang="nl-NL" dirty="0">
                <a:solidFill>
                  <a:schemeClr val="bg1"/>
                </a:solidFill>
                <a:latin typeface="Garamond" panose="02020404030301010803" pitchFamily="18" charset="0"/>
              </a:rPr>
              <a:t>Wist je dat er ook een Scratch 3.0 is? Nieuwsgierig?</a:t>
            </a:r>
            <a:br>
              <a:rPr lang="nl-NL" dirty="0">
                <a:solidFill>
                  <a:schemeClr val="bg1"/>
                </a:solidFill>
                <a:latin typeface="Garamond" panose="02020404030301010803" pitchFamily="18" charset="0"/>
              </a:rPr>
            </a:br>
            <a:r>
              <a:rPr lang="nl-NL" dirty="0">
                <a:solidFill>
                  <a:schemeClr val="bg1"/>
                </a:solidFill>
                <a:latin typeface="Garamond" panose="02020404030301010803" pitchFamily="18" charset="0"/>
              </a:rPr>
              <a:t>Klik </a:t>
            </a:r>
            <a:r>
              <a:rPr lang="nl-NL" dirty="0">
                <a:solidFill>
                  <a:schemeClr val="bg1"/>
                </a:solidFill>
                <a:latin typeface="Garamond" panose="02020404030301010803" pitchFamily="18" charset="0"/>
                <a:hlinkClick r:id="rId4"/>
              </a:rPr>
              <a:t>hier</a:t>
            </a:r>
            <a:r>
              <a:rPr lang="nl-NL" dirty="0">
                <a:solidFill>
                  <a:schemeClr val="bg1"/>
                </a:solidFill>
                <a:latin typeface="Garamond" panose="02020404030301010803" pitchFamily="18" charset="0"/>
              </a:rPr>
              <a:t>.</a:t>
            </a:r>
            <a:endParaRPr lang="nl-NL" dirty="0">
              <a:latin typeface="Garamond" panose="02020404030301010803" pitchFamily="18" charset="0"/>
            </a:endParaRPr>
          </a:p>
        </p:txBody>
      </p:sp>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1286272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Aan de slag</a:t>
            </a:r>
          </a:p>
        </p:txBody>
      </p:sp>
      <p:sp>
        <p:nvSpPr>
          <p:cNvPr id="3" name="Tijdelijke aanduiding voor inhoud 2"/>
          <p:cNvSpPr>
            <a:spLocks noGrp="1"/>
          </p:cNvSpPr>
          <p:nvPr>
            <p:ph idx="1"/>
          </p:nvPr>
        </p:nvSpPr>
        <p:spPr/>
        <p:txBody>
          <a:bodyPr/>
          <a:lstStyle/>
          <a:p>
            <a:pPr marL="0" indent="0" algn="ctr">
              <a:buNone/>
            </a:pPr>
            <a:r>
              <a:rPr lang="nl-NL" dirty="0">
                <a:solidFill>
                  <a:schemeClr val="bg1"/>
                </a:solidFill>
                <a:latin typeface="Garamond" panose="02020404030301010803" pitchFamily="18" charset="0"/>
              </a:rPr>
              <a:t>Nu ga je zelf aan de slag met Scratch.</a:t>
            </a:r>
          </a:p>
          <a:p>
            <a:pPr marL="0" indent="0" algn="ctr">
              <a:buNone/>
            </a:pPr>
            <a:endParaRPr lang="nl-NL"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Klik op de Next button </a:t>
            </a:r>
          </a:p>
          <a:p>
            <a:pPr marL="0" indent="0" algn="ctr">
              <a:buNone/>
            </a:pPr>
            <a:r>
              <a:rPr lang="nl-NL" dirty="0">
                <a:solidFill>
                  <a:schemeClr val="bg1"/>
                </a:solidFill>
                <a:latin typeface="Garamond" panose="02020404030301010803" pitchFamily="18" charset="0"/>
              </a:rPr>
              <a:t>en ga </a:t>
            </a:r>
          </a:p>
          <a:p>
            <a:pPr marL="0" indent="0" algn="ctr">
              <a:buNone/>
            </a:pPr>
            <a:r>
              <a:rPr lang="nl-NL" dirty="0">
                <a:solidFill>
                  <a:schemeClr val="bg1"/>
                </a:solidFill>
                <a:latin typeface="Garamond" panose="02020404030301010803" pitchFamily="18" charset="0"/>
              </a:rPr>
              <a:t>REAL TIME naar je missie.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4038889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724146" y="2492896"/>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een </a:t>
            </a:r>
            <a:r>
              <a:rPr lang="nl-NL" sz="3600" i="1" dirty="0">
                <a:solidFill>
                  <a:prstClr val="white"/>
                </a:solidFill>
                <a:latin typeface="Garamond" panose="02020404030301010803" pitchFamily="18" charset="0"/>
              </a:rPr>
              <a:t>verplichte</a:t>
            </a:r>
            <a:r>
              <a:rPr lang="nl-NL" sz="3600" dirty="0">
                <a:solidFill>
                  <a:prstClr val="white"/>
                </a:solidFill>
                <a:latin typeface="Garamond" panose="02020404030301010803" pitchFamily="18" charset="0"/>
              </a:rPr>
              <a:t> missie #</a:t>
            </a:r>
            <a:r>
              <a:rPr lang="nl-NL" sz="3600" dirty="0" err="1">
                <a:solidFill>
                  <a:prstClr val="white"/>
                </a:solidFill>
                <a:latin typeface="Garamond" panose="02020404030301010803" pitchFamily="18" charset="0"/>
              </a:rPr>
              <a:t>Scratchcreate</a:t>
            </a:r>
            <a:r>
              <a:rPr lang="nl-NL" sz="3600" dirty="0">
                <a:solidFill>
                  <a:prstClr val="white"/>
                </a:solidFill>
                <a:latin typeface="Garamond" panose="02020404030301010803" pitchFamily="18" charset="0"/>
              </a:rPr>
              <a:t>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2707105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1043608" y="620688"/>
            <a:ext cx="7524519" cy="720080"/>
          </a:xfrm>
          <a:solidFill>
            <a:schemeClr val="accent1"/>
          </a:solidFill>
        </p:spPr>
        <p:txBody>
          <a:bodyPr>
            <a:noAutofit/>
          </a:bodyPr>
          <a:lstStyle/>
          <a:p>
            <a:pPr algn="ctr"/>
            <a:r>
              <a:rPr lang="nl-NL" sz="2600" dirty="0">
                <a:latin typeface="a_Algerius" panose="04040705040802020702" pitchFamily="82" charset="-52"/>
              </a:rPr>
              <a:t>Level 4: </a:t>
            </a:r>
            <a:r>
              <a:rPr lang="nl-NL" sz="2600" dirty="0" err="1">
                <a:latin typeface="a_Algerius" panose="04040705040802020702" pitchFamily="82" charset="-52"/>
              </a:rPr>
              <a:t>this</a:t>
            </a:r>
            <a:r>
              <a:rPr lang="nl-NL" sz="2600" dirty="0">
                <a:latin typeface="a_Algerius" panose="04040705040802020702" pitchFamily="82" charset="-52"/>
              </a:rPr>
              <a:t> game is </a:t>
            </a:r>
            <a:r>
              <a:rPr lang="nl-NL" sz="2600" dirty="0" err="1">
                <a:latin typeface="a_Algerius" panose="04040705040802020702" pitchFamily="82" charset="-52"/>
              </a:rPr>
              <a:t>epic</a:t>
            </a:r>
            <a:r>
              <a:rPr lang="nl-NL" sz="2600" dirty="0">
                <a:latin typeface="a_Algerius" panose="04040705040802020702" pitchFamily="82" charset="-52"/>
              </a:rPr>
              <a:t>!</a:t>
            </a:r>
            <a:endParaRPr lang="nl-NL" sz="26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1522735" y="1565790"/>
            <a:ext cx="6624736"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a:t>
            </a:r>
            <a:r>
              <a:rPr lang="nl-NL" sz="2400" dirty="0" err="1">
                <a:solidFill>
                  <a:prstClr val="white"/>
                </a:solidFill>
                <a:latin typeface="a_Algerius" panose="04040705040802020702" pitchFamily="82" charset="-52"/>
              </a:rPr>
              <a:t>Scratchcreate</a:t>
            </a:r>
            <a:endParaRPr lang="nl-NL" sz="2400" b="1" dirty="0">
              <a:solidFill>
                <a:prstClr val="white"/>
              </a:solidFill>
              <a:latin typeface="a_Algerius" panose="04040705040802020702" pitchFamily="82" charset="-52"/>
            </a:endParaRPr>
          </a:p>
        </p:txBody>
      </p:sp>
      <p:sp>
        <p:nvSpPr>
          <p:cNvPr id="3" name="Rechthoek 2"/>
          <p:cNvSpPr/>
          <p:nvPr/>
        </p:nvSpPr>
        <p:spPr>
          <a:xfrm>
            <a:off x="510428" y="2192269"/>
            <a:ext cx="6264697" cy="4862870"/>
          </a:xfrm>
          <a:prstGeom prst="rect">
            <a:avLst/>
          </a:prstGeom>
        </p:spPr>
        <p:txBody>
          <a:bodyPr wrap="square">
            <a:spAutoFit/>
          </a:bodyPr>
          <a:lstStyle/>
          <a:p>
            <a:pPr marL="514350" indent="-514350">
              <a:buFontTx/>
              <a:buAutoNum type="arabicPeriod"/>
            </a:pPr>
            <a:r>
              <a:rPr lang="nl-NL" sz="2600" dirty="0">
                <a:solidFill>
                  <a:prstClr val="white"/>
                </a:solidFill>
                <a:latin typeface="Garamond" panose="02020404030301010803" pitchFamily="18" charset="0"/>
              </a:rPr>
              <a:t>Open de website van Scratch (scratch.mit.edu) en klik op maak/</a:t>
            </a:r>
            <a:r>
              <a:rPr lang="nl-NL" sz="2600" dirty="0" err="1">
                <a:solidFill>
                  <a:prstClr val="white"/>
                </a:solidFill>
                <a:latin typeface="Garamond" panose="02020404030301010803" pitchFamily="18" charset="0"/>
              </a:rPr>
              <a:t>create</a:t>
            </a:r>
            <a:r>
              <a:rPr lang="nl-NL" sz="2600" dirty="0">
                <a:solidFill>
                  <a:prstClr val="white"/>
                </a:solidFill>
                <a:latin typeface="Garamond" panose="02020404030301010803" pitchFamily="18" charset="0"/>
              </a:rPr>
              <a:t>. </a:t>
            </a:r>
          </a:p>
          <a:p>
            <a:pPr marL="514350" indent="-514350">
              <a:buFontTx/>
              <a:buAutoNum type="arabicPeriod"/>
            </a:pPr>
            <a:r>
              <a:rPr lang="nl-NL" sz="2600" dirty="0">
                <a:solidFill>
                  <a:prstClr val="white"/>
                </a:solidFill>
                <a:latin typeface="Garamond" panose="02020404030301010803" pitchFamily="18" charset="0"/>
              </a:rPr>
              <a:t>Selecteer dan bovenaan de pagina de ‘</a:t>
            </a:r>
            <a:r>
              <a:rPr lang="nl-NL" sz="2600" dirty="0" err="1">
                <a:solidFill>
                  <a:prstClr val="white"/>
                </a:solidFill>
                <a:latin typeface="Garamond" panose="02020404030301010803" pitchFamily="18" charset="0"/>
              </a:rPr>
              <a:t>Tutorials</a:t>
            </a:r>
            <a:r>
              <a:rPr lang="nl-NL" sz="2600" dirty="0">
                <a:solidFill>
                  <a:prstClr val="white"/>
                </a:solidFill>
                <a:latin typeface="Garamond" panose="02020404030301010803" pitchFamily="18" charset="0"/>
              </a:rPr>
              <a:t>’. Ben je nog onbekend met Scratch, raadt Nel je aan om ALLES (</a:t>
            </a:r>
            <a:r>
              <a:rPr lang="nl-NL" sz="2600" dirty="0" err="1">
                <a:solidFill>
                  <a:prstClr val="white"/>
                </a:solidFill>
                <a:latin typeface="Garamond" panose="02020404030301010803" pitchFamily="18" charset="0"/>
              </a:rPr>
              <a:t>All</a:t>
            </a:r>
            <a:r>
              <a:rPr lang="nl-NL" sz="2600" dirty="0">
                <a:solidFill>
                  <a:prstClr val="white"/>
                </a:solidFill>
                <a:latin typeface="Garamond" panose="02020404030301010803" pitchFamily="18" charset="0"/>
              </a:rPr>
              <a:t>) uit te voeren. Anders kies je die </a:t>
            </a:r>
            <a:r>
              <a:rPr lang="nl-NL" sz="2600" dirty="0" err="1">
                <a:solidFill>
                  <a:prstClr val="white"/>
                </a:solidFill>
                <a:latin typeface="Garamond" panose="02020404030301010803" pitchFamily="18" charset="0"/>
              </a:rPr>
              <a:t>Tutorials</a:t>
            </a:r>
            <a:r>
              <a:rPr lang="nl-NL" sz="2600" dirty="0">
                <a:solidFill>
                  <a:prstClr val="white"/>
                </a:solidFill>
                <a:latin typeface="Garamond" panose="02020404030301010803" pitchFamily="18" charset="0"/>
              </a:rPr>
              <a:t> die voor jou meerwaarde hebben. </a:t>
            </a:r>
          </a:p>
          <a:p>
            <a:pPr marL="514350" indent="-514350">
              <a:buFontTx/>
              <a:buAutoNum type="arabicPeriod"/>
            </a:pPr>
            <a:r>
              <a:rPr lang="nl-NL" sz="2600" dirty="0">
                <a:solidFill>
                  <a:prstClr val="white"/>
                </a:solidFill>
                <a:latin typeface="Garamond" panose="02020404030301010803" pitchFamily="18" charset="0"/>
              </a:rPr>
              <a:t>Neem een origineel bewijs op in je portfolio o.v.v. mission card naam. </a:t>
            </a:r>
            <a:br>
              <a:rPr lang="nl-NL" sz="2600" dirty="0">
                <a:solidFill>
                  <a:prstClr val="white"/>
                </a:solidFill>
                <a:latin typeface="Garamond" panose="02020404030301010803" pitchFamily="18" charset="0"/>
              </a:rPr>
            </a:br>
            <a:r>
              <a:rPr lang="nl-NL" sz="2600" dirty="0">
                <a:solidFill>
                  <a:prstClr val="white"/>
                </a:solidFill>
                <a:latin typeface="Garamond" panose="02020404030301010803" pitchFamily="18" charset="0"/>
              </a:rPr>
              <a:t>En geef jezelf voor </a:t>
            </a:r>
            <a:r>
              <a:rPr lang="nl-NL" sz="2600" b="1" dirty="0">
                <a:solidFill>
                  <a:prstClr val="white"/>
                </a:solidFill>
                <a:latin typeface="Garamond" panose="02020404030301010803" pitchFamily="18" charset="0"/>
              </a:rPr>
              <a:t>specialist 5 extra XP </a:t>
            </a:r>
            <a:r>
              <a:rPr lang="nl-NL" sz="2600" dirty="0">
                <a:solidFill>
                  <a:prstClr val="white"/>
                </a:solidFill>
                <a:latin typeface="Garamond" panose="02020404030301010803" pitchFamily="18" charset="0"/>
              </a:rPr>
              <a:t>en voor </a:t>
            </a:r>
            <a:r>
              <a:rPr lang="nl-NL" sz="2600" b="1" dirty="0">
                <a:solidFill>
                  <a:prstClr val="white"/>
                </a:solidFill>
                <a:latin typeface="Garamond" panose="02020404030301010803" pitchFamily="18" charset="0"/>
              </a:rPr>
              <a:t>speelbereidheid 5 extra XP</a:t>
            </a:r>
            <a:endParaRPr lang="nl-NL" sz="2400" dirty="0">
              <a:solidFill>
                <a:prstClr val="white"/>
              </a:solidFill>
              <a:latin typeface="Garamond" panose="02020404030301010803" pitchFamily="18" charset="0"/>
            </a:endParaRPr>
          </a:p>
          <a:p>
            <a:endParaRPr lang="nl-NL" sz="2400" dirty="0">
              <a:solidFill>
                <a:prstClr val="white"/>
              </a:solidFill>
              <a:latin typeface="Garamond" panose="02020404030301010803" pitchFamily="18" charset="0"/>
            </a:endParaRPr>
          </a:p>
        </p:txBody>
      </p:sp>
      <p:pic>
        <p:nvPicPr>
          <p:cNvPr id="4" name="Afbeelding 3">
            <a:extLst>
              <a:ext uri="{FF2B5EF4-FFF2-40B4-BE49-F238E27FC236}">
                <a16:creationId xmlns:a16="http://schemas.microsoft.com/office/drawing/2014/main" id="{6652F524-B84B-4080-A1BB-CD8A7E833FFB}"/>
              </a:ext>
            </a:extLst>
          </p:cNvPr>
          <p:cNvPicPr>
            <a:picLocks noChangeAspect="1"/>
          </p:cNvPicPr>
          <p:nvPr/>
        </p:nvPicPr>
        <p:blipFill>
          <a:blip r:embed="rId5"/>
          <a:stretch>
            <a:fillRect/>
          </a:stretch>
        </p:blipFill>
        <p:spPr>
          <a:xfrm>
            <a:off x="6544704" y="3023249"/>
            <a:ext cx="2088868" cy="811502"/>
          </a:xfrm>
          <a:prstGeom prst="rect">
            <a:avLst/>
          </a:prstGeom>
        </p:spPr>
      </p:pic>
    </p:spTree>
    <p:extLst>
      <p:ext uri="{BB962C8B-B14F-4D97-AF65-F5344CB8AC3E}">
        <p14:creationId xmlns:p14="http://schemas.microsoft.com/office/powerpoint/2010/main" val="1362505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724146" y="2492896"/>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een </a:t>
            </a:r>
            <a:r>
              <a:rPr lang="nl-NL" sz="3600" i="1" dirty="0">
                <a:solidFill>
                  <a:prstClr val="white"/>
                </a:solidFill>
                <a:latin typeface="Garamond" panose="02020404030301010803" pitchFamily="18" charset="0"/>
              </a:rPr>
              <a:t>verplichte</a:t>
            </a:r>
            <a:r>
              <a:rPr lang="nl-NL" sz="3600" dirty="0">
                <a:solidFill>
                  <a:prstClr val="white"/>
                </a:solidFill>
                <a:latin typeface="Garamond" panose="02020404030301010803" pitchFamily="18" charset="0"/>
              </a:rPr>
              <a:t> missie #</a:t>
            </a:r>
            <a:r>
              <a:rPr lang="nl-NL" sz="3600" dirty="0" err="1">
                <a:solidFill>
                  <a:prstClr val="white"/>
                </a:solidFill>
                <a:latin typeface="Garamond" panose="02020404030301010803" pitchFamily="18" charset="0"/>
              </a:rPr>
              <a:t>Scratchremix</a:t>
            </a:r>
            <a:r>
              <a:rPr lang="nl-NL" sz="3600" dirty="0">
                <a:solidFill>
                  <a:prstClr val="white"/>
                </a:solidFill>
                <a:latin typeface="Garamond" panose="02020404030301010803" pitchFamily="18" charset="0"/>
              </a:rPr>
              <a:t>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2228502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1043608" y="620688"/>
            <a:ext cx="7524519" cy="720080"/>
          </a:xfrm>
          <a:solidFill>
            <a:schemeClr val="accent1"/>
          </a:solidFill>
        </p:spPr>
        <p:txBody>
          <a:bodyPr>
            <a:noAutofit/>
          </a:bodyPr>
          <a:lstStyle/>
          <a:p>
            <a:pPr algn="ctr"/>
            <a:r>
              <a:rPr lang="nl-NL" sz="2600" dirty="0">
                <a:latin typeface="a_Algerius" panose="04040705040802020702" pitchFamily="82" charset="-52"/>
              </a:rPr>
              <a:t>Level 4: </a:t>
            </a:r>
            <a:r>
              <a:rPr lang="nl-NL" sz="2600" dirty="0" err="1">
                <a:latin typeface="a_Algerius" panose="04040705040802020702" pitchFamily="82" charset="-52"/>
              </a:rPr>
              <a:t>this</a:t>
            </a:r>
            <a:r>
              <a:rPr lang="nl-NL" sz="2600" dirty="0">
                <a:latin typeface="a_Algerius" panose="04040705040802020702" pitchFamily="82" charset="-52"/>
              </a:rPr>
              <a:t> game is </a:t>
            </a:r>
            <a:r>
              <a:rPr lang="nl-NL" sz="2600" dirty="0" err="1">
                <a:latin typeface="a_Algerius" panose="04040705040802020702" pitchFamily="82" charset="-52"/>
              </a:rPr>
              <a:t>epic</a:t>
            </a:r>
            <a:r>
              <a:rPr lang="nl-NL" sz="2600" dirty="0">
                <a:latin typeface="a_Algerius" panose="04040705040802020702" pitchFamily="82" charset="-52"/>
              </a:rPr>
              <a:t>!</a:t>
            </a:r>
            <a:endParaRPr lang="nl-NL" sz="26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1522735" y="1565790"/>
            <a:ext cx="6624736"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a:t>
            </a:r>
            <a:r>
              <a:rPr lang="nl-NL" sz="2400" dirty="0" err="1">
                <a:solidFill>
                  <a:prstClr val="white"/>
                </a:solidFill>
                <a:latin typeface="a_Algerius" panose="04040705040802020702" pitchFamily="82" charset="-52"/>
              </a:rPr>
              <a:t>Scratchremix</a:t>
            </a:r>
            <a:endParaRPr lang="nl-NL" sz="2400" b="1" dirty="0">
              <a:solidFill>
                <a:prstClr val="white"/>
              </a:solidFill>
              <a:latin typeface="a_Algerius" panose="04040705040802020702" pitchFamily="82" charset="-52"/>
            </a:endParaRPr>
          </a:p>
        </p:txBody>
      </p:sp>
      <p:sp>
        <p:nvSpPr>
          <p:cNvPr id="3" name="Rechthoek 2"/>
          <p:cNvSpPr/>
          <p:nvPr/>
        </p:nvSpPr>
        <p:spPr>
          <a:xfrm>
            <a:off x="323528" y="1997838"/>
            <a:ext cx="8352928" cy="4585871"/>
          </a:xfrm>
          <a:prstGeom prst="rect">
            <a:avLst/>
          </a:prstGeom>
        </p:spPr>
        <p:txBody>
          <a:bodyPr wrap="square">
            <a:spAutoFit/>
          </a:bodyPr>
          <a:lstStyle/>
          <a:p>
            <a:endParaRPr lang="nl-NL" sz="2400" b="1" dirty="0">
              <a:solidFill>
                <a:prstClr val="white"/>
              </a:solidFill>
              <a:latin typeface="Garamond" panose="02020404030301010803" pitchFamily="18" charset="0"/>
            </a:endParaRPr>
          </a:p>
          <a:p>
            <a:pPr marL="514350" indent="-514350">
              <a:buFont typeface="+mj-lt"/>
              <a:buAutoNum type="arabicPeriod"/>
            </a:pPr>
            <a:r>
              <a:rPr lang="nl-NL" sz="2800" dirty="0">
                <a:solidFill>
                  <a:prstClr val="white"/>
                </a:solidFill>
                <a:latin typeface="Garamond" panose="02020404030301010803" pitchFamily="18" charset="0"/>
              </a:rPr>
              <a:t>Ga naar </a:t>
            </a:r>
            <a:r>
              <a:rPr lang="nl-NL" sz="2800" dirty="0">
                <a:solidFill>
                  <a:prstClr val="white"/>
                </a:solidFill>
                <a:latin typeface="Garamond" panose="02020404030301010803" pitchFamily="18" charset="0"/>
                <a:hlinkClick r:id="rId5"/>
              </a:rPr>
              <a:t>https://scratch.mit.edu/starter_projects/</a:t>
            </a:r>
            <a:r>
              <a:rPr lang="nl-NL" sz="2800" dirty="0">
                <a:solidFill>
                  <a:prstClr val="white"/>
                </a:solidFill>
                <a:latin typeface="Garamond" panose="02020404030301010803" pitchFamily="18" charset="0"/>
              </a:rPr>
              <a:t> </a:t>
            </a:r>
          </a:p>
          <a:p>
            <a:pPr marL="514350" indent="-514350">
              <a:buFont typeface="+mj-lt"/>
              <a:buAutoNum type="arabicPeriod"/>
            </a:pPr>
            <a:r>
              <a:rPr lang="nl-NL" sz="2800" dirty="0">
                <a:solidFill>
                  <a:prstClr val="white"/>
                </a:solidFill>
                <a:latin typeface="Garamond" panose="02020404030301010803" pitchFamily="18" charset="0"/>
              </a:rPr>
              <a:t>Kies uit de Startersprojecten 3 projecten die je gaat aanpassen (remixen).</a:t>
            </a:r>
          </a:p>
          <a:p>
            <a:pPr marL="514350" indent="-514350">
              <a:buFontTx/>
              <a:buAutoNum type="arabicPeriod"/>
            </a:pPr>
            <a:r>
              <a:rPr lang="nl-NL" sz="2800" dirty="0">
                <a:solidFill>
                  <a:prstClr val="white"/>
                </a:solidFill>
                <a:latin typeface="Garamond" panose="02020404030301010803" pitchFamily="18" charset="0"/>
              </a:rPr>
              <a:t>Op welke remix ben je het meest trots? Neem een bewijs op in je portfolio. </a:t>
            </a:r>
          </a:p>
          <a:p>
            <a:pPr marL="514350" indent="-514350">
              <a:buFontTx/>
              <a:buAutoNum type="arabicPeriod"/>
            </a:pPr>
            <a:r>
              <a:rPr lang="nl-NL" sz="2800" dirty="0">
                <a:solidFill>
                  <a:prstClr val="white"/>
                </a:solidFill>
                <a:latin typeface="Garamond" panose="02020404030301010803" pitchFamily="18" charset="0"/>
              </a:rPr>
              <a:t>En geef jezelf voor </a:t>
            </a:r>
            <a:r>
              <a:rPr lang="nl-NL" sz="2800" b="1" dirty="0">
                <a:solidFill>
                  <a:prstClr val="white"/>
                </a:solidFill>
                <a:latin typeface="Garamond" panose="02020404030301010803" pitchFamily="18" charset="0"/>
              </a:rPr>
              <a:t>creatieve begaafdheid 5 extra XP</a:t>
            </a:r>
          </a:p>
          <a:p>
            <a:br>
              <a:rPr lang="nl-NL" sz="2400" dirty="0">
                <a:solidFill>
                  <a:prstClr val="white"/>
                </a:solidFill>
                <a:latin typeface="Garamond" panose="02020404030301010803" pitchFamily="18" charset="0"/>
              </a:rPr>
            </a:br>
            <a:endParaRPr lang="nl-NL" sz="2400" dirty="0">
              <a:solidFill>
                <a:prstClr val="white"/>
              </a:solidFill>
              <a:latin typeface="Garamond" panose="02020404030301010803" pitchFamily="18" charset="0"/>
            </a:endParaRPr>
          </a:p>
          <a:p>
            <a:endParaRPr lang="nl-NL" sz="2400" dirty="0">
              <a:solidFill>
                <a:prstClr val="white"/>
              </a:solidFill>
              <a:latin typeface="Garamond" panose="02020404030301010803" pitchFamily="18" charset="0"/>
            </a:endParaRPr>
          </a:p>
        </p:txBody>
      </p:sp>
    </p:spTree>
    <p:extLst>
      <p:ext uri="{BB962C8B-B14F-4D97-AF65-F5344CB8AC3E}">
        <p14:creationId xmlns:p14="http://schemas.microsoft.com/office/powerpoint/2010/main" val="2403250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9511" y="260648"/>
            <a:ext cx="8229600" cy="1143000"/>
          </a:xfrm>
        </p:spPr>
        <p:txBody>
          <a:bodyPr>
            <a:noAutofit/>
          </a:bodyPr>
          <a:lstStyle/>
          <a:p>
            <a:r>
              <a:rPr lang="nl-NL" b="1" dirty="0">
                <a:solidFill>
                  <a:schemeClr val="bg1"/>
                </a:solidFill>
                <a:latin typeface="Agency FB" panose="020B0503020202020204" pitchFamily="34" charset="0"/>
              </a:rPr>
              <a:t>Level 4: </a:t>
            </a:r>
            <a:r>
              <a:rPr lang="nl-NL" b="1" dirty="0" err="1">
                <a:solidFill>
                  <a:schemeClr val="bg1"/>
                </a:solidFill>
                <a:latin typeface="Agency FB" panose="020B0503020202020204" pitchFamily="34" charset="0"/>
              </a:rPr>
              <a:t>This</a:t>
            </a:r>
            <a:r>
              <a:rPr lang="nl-NL" b="1" dirty="0">
                <a:solidFill>
                  <a:schemeClr val="bg1"/>
                </a:solidFill>
                <a:latin typeface="Agency FB" panose="020B0503020202020204" pitchFamily="34" charset="0"/>
              </a:rPr>
              <a:t> Game is </a:t>
            </a:r>
            <a:r>
              <a:rPr lang="nl-NL" b="1" dirty="0" err="1">
                <a:solidFill>
                  <a:schemeClr val="bg1"/>
                </a:solidFill>
                <a:latin typeface="Agency FB" panose="020B0503020202020204" pitchFamily="34" charset="0"/>
              </a:rPr>
              <a:t>Epic</a:t>
            </a:r>
            <a:r>
              <a:rPr lang="nl-NL" b="1" dirty="0">
                <a:solidFill>
                  <a:schemeClr val="bg1"/>
                </a:solidFill>
                <a:latin typeface="Agency FB" panose="020B0503020202020204" pitchFamily="34" charset="0"/>
              </a:rPr>
              <a:t>!</a:t>
            </a:r>
            <a:br>
              <a:rPr lang="nl-NL" b="1" dirty="0">
                <a:solidFill>
                  <a:schemeClr val="bg1"/>
                </a:solidFill>
                <a:latin typeface="Agency FB" panose="020B0503020202020204" pitchFamily="34" charset="0"/>
              </a:rPr>
            </a:br>
            <a:r>
              <a:rPr lang="nl-NL" sz="2000" dirty="0">
                <a:solidFill>
                  <a:schemeClr val="bg1"/>
                </a:solidFill>
                <a:latin typeface="Agency FB" panose="020B0503020202020204" pitchFamily="34" charset="0"/>
              </a:rPr>
              <a:t>Vergeet niet de diavoorstelling te starten, anders werken de linkjes niet.</a:t>
            </a:r>
            <a:endParaRPr lang="nl-NL" sz="2400" dirty="0">
              <a:solidFill>
                <a:schemeClr val="bg1"/>
              </a:solidFill>
              <a:latin typeface="Agency FB" panose="020B0503020202020204" pitchFamily="34" charset="0"/>
            </a:endParaRPr>
          </a:p>
        </p:txBody>
      </p:sp>
      <p:sp>
        <p:nvSpPr>
          <p:cNvPr id="3" name="Tijdelijke aanduiding voor inhoud 2"/>
          <p:cNvSpPr>
            <a:spLocks noGrp="1"/>
          </p:cNvSpPr>
          <p:nvPr>
            <p:ph idx="1"/>
          </p:nvPr>
        </p:nvSpPr>
        <p:spPr>
          <a:xfrm>
            <a:off x="457200" y="1628800"/>
            <a:ext cx="8363272" cy="4497363"/>
          </a:xfrm>
        </p:spPr>
        <p:txBody>
          <a:bodyPr>
            <a:normAutofit lnSpcReduction="10000"/>
          </a:bodyPr>
          <a:lstStyle/>
          <a:p>
            <a:pPr marL="0" indent="0">
              <a:buNone/>
            </a:pPr>
            <a:r>
              <a:rPr lang="nl-NL" sz="2600" dirty="0">
                <a:solidFill>
                  <a:schemeClr val="bg1"/>
                </a:solidFill>
                <a:latin typeface="Garamond" panose="02020404030301010803" pitchFamily="18" charset="0"/>
              </a:rPr>
              <a:t>In dit level ga je zelf een game ontwerpen en maken.</a:t>
            </a:r>
          </a:p>
          <a:p>
            <a:pPr marL="0" indent="0">
              <a:buNone/>
            </a:pPr>
            <a:r>
              <a:rPr lang="nl-NL" sz="2600" dirty="0">
                <a:solidFill>
                  <a:schemeClr val="bg1"/>
                </a:solidFill>
                <a:latin typeface="Garamond" panose="02020404030301010803" pitchFamily="18" charset="0"/>
              </a:rPr>
              <a:t>Je leert wat een </a:t>
            </a:r>
            <a:r>
              <a:rPr lang="nl-NL" sz="2600" dirty="0" err="1">
                <a:solidFill>
                  <a:schemeClr val="bg1"/>
                </a:solidFill>
                <a:latin typeface="Garamond" panose="02020404030301010803" pitchFamily="18" charset="0"/>
              </a:rPr>
              <a:t>Epic</a:t>
            </a:r>
            <a:r>
              <a:rPr lang="nl-NL" sz="2600" dirty="0">
                <a:solidFill>
                  <a:schemeClr val="bg1"/>
                </a:solidFill>
                <a:latin typeface="Garamond" panose="02020404030301010803" pitchFamily="18" charset="0"/>
              </a:rPr>
              <a:t> Game is.</a:t>
            </a:r>
          </a:p>
          <a:p>
            <a:pPr marL="0" indent="0">
              <a:buNone/>
            </a:pPr>
            <a:r>
              <a:rPr lang="nl-NL" sz="2600" dirty="0">
                <a:solidFill>
                  <a:schemeClr val="bg1"/>
                </a:solidFill>
                <a:latin typeface="Garamond" panose="02020404030301010803" pitchFamily="18" charset="0"/>
              </a:rPr>
              <a:t>Je gaat </a:t>
            </a:r>
            <a:r>
              <a:rPr lang="nl-NL" sz="2600" dirty="0" err="1">
                <a:solidFill>
                  <a:schemeClr val="bg1"/>
                </a:solidFill>
                <a:latin typeface="Garamond" panose="02020404030301010803" pitchFamily="18" charset="0"/>
              </a:rPr>
              <a:t>fun</a:t>
            </a:r>
            <a:r>
              <a:rPr lang="nl-NL" sz="2600" dirty="0">
                <a:solidFill>
                  <a:schemeClr val="bg1"/>
                </a:solidFill>
                <a:latin typeface="Garamond" panose="02020404030301010803" pitchFamily="18" charset="0"/>
              </a:rPr>
              <a:t>-failure en de kracht van positieve feedback ervaren.</a:t>
            </a:r>
          </a:p>
          <a:p>
            <a:pPr marL="0" indent="0">
              <a:buNone/>
            </a:pPr>
            <a:r>
              <a:rPr lang="nl-NL" sz="2600" dirty="0">
                <a:solidFill>
                  <a:schemeClr val="bg1"/>
                </a:solidFill>
                <a:latin typeface="Garamond" panose="02020404030301010803" pitchFamily="18" charset="0"/>
              </a:rPr>
              <a:t>Je leert meer over de </a:t>
            </a:r>
            <a:r>
              <a:rPr lang="nl-NL" sz="2600" dirty="0" err="1">
                <a:solidFill>
                  <a:schemeClr val="bg1"/>
                </a:solidFill>
                <a:latin typeface="Garamond" panose="02020404030301010803" pitchFamily="18" charset="0"/>
              </a:rPr>
              <a:t>growth</a:t>
            </a:r>
            <a:r>
              <a:rPr lang="nl-NL" sz="2600" dirty="0">
                <a:solidFill>
                  <a:schemeClr val="bg1"/>
                </a:solidFill>
                <a:latin typeface="Garamond" panose="02020404030301010803" pitchFamily="18" charset="0"/>
              </a:rPr>
              <a:t> </a:t>
            </a:r>
            <a:r>
              <a:rPr lang="nl-NL" sz="2600" dirty="0" err="1">
                <a:solidFill>
                  <a:schemeClr val="bg1"/>
                </a:solidFill>
                <a:latin typeface="Garamond" panose="02020404030301010803" pitchFamily="18" charset="0"/>
              </a:rPr>
              <a:t>mindset</a:t>
            </a:r>
            <a:r>
              <a:rPr lang="nl-NL" sz="2600" dirty="0">
                <a:solidFill>
                  <a:schemeClr val="bg1"/>
                </a:solidFill>
                <a:latin typeface="Garamond" panose="02020404030301010803" pitchFamily="18" charset="0"/>
              </a:rPr>
              <a:t> van gamers.</a:t>
            </a:r>
          </a:p>
          <a:p>
            <a:pPr marL="0" indent="0">
              <a:buNone/>
            </a:pPr>
            <a:r>
              <a:rPr lang="nl-NL" sz="2600" dirty="0">
                <a:solidFill>
                  <a:schemeClr val="bg1"/>
                </a:solidFill>
                <a:latin typeface="Garamond" panose="02020404030301010803" pitchFamily="18" charset="0"/>
              </a:rPr>
              <a:t>Voor je spel maak je een spelconcept en storyboard.</a:t>
            </a:r>
          </a:p>
          <a:p>
            <a:pPr marL="0" indent="0">
              <a:buNone/>
            </a:pPr>
            <a:r>
              <a:rPr lang="nl-NL" sz="2600" dirty="0">
                <a:solidFill>
                  <a:schemeClr val="bg1"/>
                </a:solidFill>
                <a:latin typeface="Garamond" panose="02020404030301010803" pitchFamily="18" charset="0"/>
              </a:rPr>
              <a:t>Je leert hoe je jouw spel maakt in Scratch. </a:t>
            </a:r>
          </a:p>
          <a:p>
            <a:pPr marL="0" indent="0">
              <a:buNone/>
            </a:pPr>
            <a:r>
              <a:rPr lang="nl-NL" sz="2600" dirty="0">
                <a:solidFill>
                  <a:schemeClr val="bg1"/>
                </a:solidFill>
                <a:latin typeface="Garamond" panose="02020404030301010803" pitchFamily="18" charset="0"/>
              </a:rPr>
              <a:t>Je gaat de community van Digispel actief gebruiken.</a:t>
            </a:r>
          </a:p>
          <a:p>
            <a:pPr marL="0" indent="0">
              <a:buNone/>
            </a:pPr>
            <a:endParaRPr lang="nl-NL" sz="2600" dirty="0">
              <a:solidFill>
                <a:schemeClr val="bg1"/>
              </a:solidFill>
              <a:latin typeface="Garamond" panose="02020404030301010803" pitchFamily="18" charset="0"/>
            </a:endParaRPr>
          </a:p>
          <a:p>
            <a:pPr marL="0" indent="0">
              <a:buNone/>
            </a:pPr>
            <a:endParaRPr lang="nl-NL" sz="2600" dirty="0">
              <a:solidFill>
                <a:schemeClr val="bg1"/>
              </a:solidFill>
              <a:latin typeface="Garamond" panose="02020404030301010803" pitchFamily="18" charset="0"/>
            </a:endParaRPr>
          </a:p>
          <a:p>
            <a:pPr marL="0" indent="0">
              <a:buNone/>
            </a:pPr>
            <a:r>
              <a:rPr lang="nl-NL" sz="2400" dirty="0">
                <a:solidFill>
                  <a:schemeClr val="bg1"/>
                </a:solidFill>
                <a:latin typeface="Garamond" panose="02020404030301010803" pitchFamily="18" charset="0"/>
              </a:rPr>
              <a:t> </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826616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Scratch Wiki</a:t>
            </a:r>
          </a:p>
        </p:txBody>
      </p:sp>
      <p:sp>
        <p:nvSpPr>
          <p:cNvPr id="3" name="Tijdelijke aanduiding voor inhoud 2"/>
          <p:cNvSpPr>
            <a:spLocks noGrp="1"/>
          </p:cNvSpPr>
          <p:nvPr>
            <p:ph idx="1"/>
          </p:nvPr>
        </p:nvSpPr>
        <p:spPr>
          <a:xfrm>
            <a:off x="457200" y="1484784"/>
            <a:ext cx="8291264" cy="5256584"/>
          </a:xfrm>
        </p:spPr>
        <p:txBody>
          <a:bodyPr>
            <a:noAutofit/>
          </a:bodyPr>
          <a:lstStyle/>
          <a:p>
            <a:pPr marL="0" indent="0">
              <a:buNone/>
            </a:pPr>
            <a:r>
              <a:rPr lang="nl-NL" sz="2800" dirty="0">
                <a:solidFill>
                  <a:schemeClr val="bg1"/>
                </a:solidFill>
                <a:latin typeface="Garamond" panose="02020404030301010803" pitchFamily="18" charset="0"/>
              </a:rPr>
              <a:t>Gamers willen wel graag (sociaal) verbonden zijn met anderen: in spelwerelden ervaren ze die verbondenheid en helpen ze elkaar. </a:t>
            </a:r>
          </a:p>
          <a:p>
            <a:pPr marL="0" indent="0">
              <a:buNone/>
            </a:pPr>
            <a:r>
              <a:rPr lang="nl-NL" sz="2800" dirty="0">
                <a:solidFill>
                  <a:schemeClr val="bg1"/>
                </a:solidFill>
                <a:latin typeface="Garamond" panose="02020404030301010803" pitchFamily="18" charset="0"/>
              </a:rPr>
              <a:t>Gamers van vooral grotere spelwerelden zoeken elkaar in </a:t>
            </a:r>
            <a:r>
              <a:rPr lang="nl-NL" sz="2800" dirty="0" err="1">
                <a:solidFill>
                  <a:schemeClr val="bg1"/>
                </a:solidFill>
                <a:latin typeface="Garamond" panose="02020404030301010803" pitchFamily="18" charset="0"/>
              </a:rPr>
              <a:t>communities</a:t>
            </a:r>
            <a:r>
              <a:rPr lang="nl-NL" sz="2800" dirty="0">
                <a:solidFill>
                  <a:schemeClr val="bg1"/>
                </a:solidFill>
                <a:latin typeface="Garamond" panose="02020404030301010803" pitchFamily="18" charset="0"/>
              </a:rPr>
              <a:t> bewust op om kennis of ervaringen te delen. </a:t>
            </a:r>
          </a:p>
          <a:p>
            <a:pPr marL="0" indent="0">
              <a:buNone/>
            </a:pPr>
            <a:r>
              <a:rPr lang="nl-NL" sz="2800" dirty="0">
                <a:solidFill>
                  <a:schemeClr val="bg1"/>
                </a:solidFill>
                <a:latin typeface="Garamond" panose="02020404030301010803" pitchFamily="18" charset="0"/>
              </a:rPr>
              <a:t>Ook Scratch heeft een community en een Wiki, waardoor je je verbetert en nog meer plezier beleeft aan je ervaringen in Scratch. De Nederlandse SCRATCH-WIKI vind je hier (</a:t>
            </a:r>
            <a:r>
              <a:rPr lang="nl-NL" sz="2800" dirty="0">
                <a:solidFill>
                  <a:schemeClr val="bg1"/>
                </a:solidFill>
                <a:latin typeface="Garamond" panose="02020404030301010803" pitchFamily="18" charset="0"/>
                <a:hlinkClick r:id="rId3"/>
              </a:rPr>
              <a:t>klik</a:t>
            </a:r>
            <a:r>
              <a:rPr lang="nl-NL" sz="2800" dirty="0">
                <a:solidFill>
                  <a:schemeClr val="bg1"/>
                </a:solidFill>
                <a:latin typeface="Garamond" panose="02020404030301010803" pitchFamily="18" charset="0"/>
              </a:rPr>
              <a:t>).</a:t>
            </a:r>
          </a:p>
          <a:p>
            <a:pPr marL="0" indent="0">
              <a:buNone/>
            </a:pPr>
            <a:r>
              <a:rPr lang="nl-NL" sz="2800" dirty="0">
                <a:solidFill>
                  <a:schemeClr val="bg1"/>
                </a:solidFill>
                <a:latin typeface="Garamond" panose="02020404030301010803" pitchFamily="18" charset="0"/>
              </a:rPr>
              <a:t>Voel je welkom er zelf ook aan bij te dragen: deel wat </a:t>
            </a:r>
            <a:br>
              <a:rPr lang="nl-NL" sz="2800" dirty="0">
                <a:solidFill>
                  <a:schemeClr val="bg1"/>
                </a:solidFill>
                <a:latin typeface="Garamond" panose="02020404030301010803" pitchFamily="18" charset="0"/>
              </a:rPr>
            </a:br>
            <a:r>
              <a:rPr lang="nl-NL" sz="2800" dirty="0">
                <a:solidFill>
                  <a:schemeClr val="bg1"/>
                </a:solidFill>
                <a:latin typeface="Garamond" panose="02020404030301010803" pitchFamily="18" charset="0"/>
              </a:rPr>
              <a:t>je weet en laat anderen wat ze weten met jou delen!</a:t>
            </a:r>
          </a:p>
        </p:txBody>
      </p:sp>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3709969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Aan de slag</a:t>
            </a:r>
          </a:p>
        </p:txBody>
      </p:sp>
      <p:sp>
        <p:nvSpPr>
          <p:cNvPr id="3" name="Tijdelijke aanduiding voor inhoud 2"/>
          <p:cNvSpPr>
            <a:spLocks noGrp="1"/>
          </p:cNvSpPr>
          <p:nvPr>
            <p:ph idx="1"/>
          </p:nvPr>
        </p:nvSpPr>
        <p:spPr/>
        <p:txBody>
          <a:bodyPr/>
          <a:lstStyle/>
          <a:p>
            <a:pPr marL="0" indent="0" algn="ctr">
              <a:buNone/>
            </a:pPr>
            <a:r>
              <a:rPr lang="nl-NL" dirty="0">
                <a:solidFill>
                  <a:schemeClr val="bg1"/>
                </a:solidFill>
                <a:latin typeface="Garamond" panose="02020404030301010803" pitchFamily="18" charset="0"/>
              </a:rPr>
              <a:t>Jij wordt uitgenodigd om bij te dragen aan de Digispel Community</a:t>
            </a:r>
          </a:p>
          <a:p>
            <a:pPr marL="0" indent="0" algn="ctr">
              <a:buNone/>
            </a:pPr>
            <a:endParaRPr lang="nl-NL"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Klik op de Next button </a:t>
            </a:r>
          </a:p>
          <a:p>
            <a:pPr marL="0" indent="0" algn="ctr">
              <a:buNone/>
            </a:pPr>
            <a:r>
              <a:rPr lang="nl-NL" dirty="0">
                <a:solidFill>
                  <a:schemeClr val="bg1"/>
                </a:solidFill>
                <a:latin typeface="Garamond" panose="02020404030301010803" pitchFamily="18" charset="0"/>
              </a:rPr>
              <a:t>en ga </a:t>
            </a:r>
          </a:p>
          <a:p>
            <a:pPr marL="0" indent="0" algn="ctr">
              <a:buNone/>
            </a:pPr>
            <a:r>
              <a:rPr lang="nl-NL" dirty="0">
                <a:solidFill>
                  <a:schemeClr val="bg1"/>
                </a:solidFill>
                <a:latin typeface="Garamond" panose="02020404030301010803" pitchFamily="18" charset="0"/>
              </a:rPr>
              <a:t>REAL TIME naar je missie.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929671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724146" y="2492896"/>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een </a:t>
            </a:r>
            <a:r>
              <a:rPr lang="nl-NL" sz="3600" i="1" dirty="0">
                <a:solidFill>
                  <a:prstClr val="white"/>
                </a:solidFill>
                <a:latin typeface="Garamond" panose="02020404030301010803" pitchFamily="18" charset="0"/>
              </a:rPr>
              <a:t>verplichte</a:t>
            </a:r>
            <a:r>
              <a:rPr lang="nl-NL" sz="3600" dirty="0">
                <a:solidFill>
                  <a:prstClr val="white"/>
                </a:solidFill>
                <a:latin typeface="Garamond" panose="02020404030301010803" pitchFamily="18" charset="0"/>
              </a:rPr>
              <a:t> missie #Scratchreflex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3082224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1043608" y="620688"/>
            <a:ext cx="7524519" cy="720080"/>
          </a:xfrm>
          <a:solidFill>
            <a:schemeClr val="accent1"/>
          </a:solidFill>
        </p:spPr>
        <p:txBody>
          <a:bodyPr>
            <a:noAutofit/>
          </a:bodyPr>
          <a:lstStyle/>
          <a:p>
            <a:pPr algn="ctr"/>
            <a:r>
              <a:rPr lang="nl-NL" sz="2600" dirty="0">
                <a:latin typeface="a_Algerius" panose="04040705040802020702" pitchFamily="82" charset="-52"/>
              </a:rPr>
              <a:t>Level 4: </a:t>
            </a:r>
            <a:r>
              <a:rPr lang="nl-NL" sz="2600" dirty="0" err="1">
                <a:latin typeface="a_Algerius" panose="04040705040802020702" pitchFamily="82" charset="-52"/>
              </a:rPr>
              <a:t>this</a:t>
            </a:r>
            <a:r>
              <a:rPr lang="nl-NL" sz="2600" dirty="0">
                <a:latin typeface="a_Algerius" panose="04040705040802020702" pitchFamily="82" charset="-52"/>
              </a:rPr>
              <a:t> game is </a:t>
            </a:r>
            <a:r>
              <a:rPr lang="nl-NL" sz="2600" dirty="0" err="1">
                <a:latin typeface="a_Algerius" panose="04040705040802020702" pitchFamily="82" charset="-52"/>
              </a:rPr>
              <a:t>epic</a:t>
            </a:r>
            <a:r>
              <a:rPr lang="nl-NL" sz="2600" dirty="0">
                <a:latin typeface="a_Algerius" panose="04040705040802020702" pitchFamily="82" charset="-52"/>
              </a:rPr>
              <a:t>!</a:t>
            </a:r>
            <a:endParaRPr lang="nl-NL" sz="26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1522735" y="1565790"/>
            <a:ext cx="6624736"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#Scratchreflex</a:t>
            </a:r>
            <a:endParaRPr lang="nl-NL" sz="2400" b="1" dirty="0">
              <a:solidFill>
                <a:prstClr val="white"/>
              </a:solidFill>
              <a:latin typeface="a_Algerius" panose="04040705040802020702" pitchFamily="82" charset="-52"/>
            </a:endParaRPr>
          </a:p>
        </p:txBody>
      </p:sp>
      <p:sp>
        <p:nvSpPr>
          <p:cNvPr id="3" name="Rechthoek 2"/>
          <p:cNvSpPr/>
          <p:nvPr/>
        </p:nvSpPr>
        <p:spPr>
          <a:xfrm>
            <a:off x="323528" y="1997838"/>
            <a:ext cx="8352928" cy="5016758"/>
          </a:xfrm>
          <a:prstGeom prst="rect">
            <a:avLst/>
          </a:prstGeom>
        </p:spPr>
        <p:txBody>
          <a:bodyPr wrap="square">
            <a:spAutoFit/>
          </a:bodyPr>
          <a:lstStyle/>
          <a:p>
            <a:endParaRPr lang="nl-NL" sz="2400" b="1" dirty="0">
              <a:solidFill>
                <a:prstClr val="white"/>
              </a:solidFill>
              <a:latin typeface="Garamond" panose="02020404030301010803" pitchFamily="18" charset="0"/>
            </a:endParaRPr>
          </a:p>
          <a:p>
            <a:pPr marL="514350" indent="-514350">
              <a:buFontTx/>
              <a:buAutoNum type="arabicPeriod"/>
            </a:pPr>
            <a:r>
              <a:rPr lang="nl-NL" sz="2800" dirty="0">
                <a:solidFill>
                  <a:prstClr val="white"/>
                </a:solidFill>
                <a:latin typeface="Garamond" panose="02020404030301010803" pitchFamily="18" charset="0"/>
              </a:rPr>
              <a:t>Reflecteer op je ervaringen. Wat kun je al goed, wat lukt niet of kan beter, hoe ga je dat aanpakken, welke hulp wil je of kun je zelf aan anderen bieden? </a:t>
            </a:r>
          </a:p>
          <a:p>
            <a:pPr marL="514350" indent="-514350">
              <a:buFontTx/>
              <a:buAutoNum type="arabicPeriod"/>
            </a:pPr>
            <a:r>
              <a:rPr lang="nl-NL" sz="2800" dirty="0">
                <a:solidFill>
                  <a:prstClr val="white"/>
                </a:solidFill>
                <a:latin typeface="Garamond" panose="02020404030301010803" pitchFamily="18" charset="0"/>
              </a:rPr>
              <a:t>Plaats je reflectie in </a:t>
            </a:r>
            <a:r>
              <a:rPr lang="nl-NL" sz="2800" dirty="0" err="1">
                <a:solidFill>
                  <a:prstClr val="white"/>
                </a:solidFill>
                <a:latin typeface="Garamond" panose="02020404030301010803" pitchFamily="18" charset="0"/>
              </a:rPr>
              <a:t>Classdojo</a:t>
            </a:r>
            <a:r>
              <a:rPr lang="nl-NL" sz="2800" dirty="0">
                <a:solidFill>
                  <a:prstClr val="white"/>
                </a:solidFill>
                <a:latin typeface="Garamond" panose="02020404030301010803" pitchFamily="18" charset="0"/>
              </a:rPr>
              <a:t>. Doe dat in Verhalen -&gt; Klasverhaal. </a:t>
            </a:r>
          </a:p>
          <a:p>
            <a:pPr marL="514350" indent="-514350">
              <a:buFontTx/>
              <a:buAutoNum type="arabicPeriod"/>
            </a:pPr>
            <a:r>
              <a:rPr lang="nl-NL" sz="2800" dirty="0">
                <a:solidFill>
                  <a:prstClr val="white"/>
                </a:solidFill>
                <a:latin typeface="Garamond" panose="02020404030301010803" pitchFamily="18" charset="0"/>
              </a:rPr>
              <a:t>Neem deze reflectie ook op in je portfolio o.v.v. mission card naam.</a:t>
            </a:r>
          </a:p>
          <a:p>
            <a:pPr marL="514350" indent="-514350">
              <a:buFontTx/>
              <a:buAutoNum type="arabicPeriod"/>
            </a:pPr>
            <a:r>
              <a:rPr lang="nl-NL" sz="2800" dirty="0">
                <a:solidFill>
                  <a:prstClr val="white"/>
                </a:solidFill>
                <a:latin typeface="Garamond" panose="02020404030301010803" pitchFamily="18" charset="0"/>
              </a:rPr>
              <a:t>Geef jezelf voor </a:t>
            </a:r>
            <a:r>
              <a:rPr lang="nl-NL" sz="2800" b="1" dirty="0">
                <a:solidFill>
                  <a:prstClr val="white"/>
                </a:solidFill>
                <a:latin typeface="Garamond" panose="02020404030301010803" pitchFamily="18" charset="0"/>
              </a:rPr>
              <a:t>moed 5XP extra</a:t>
            </a:r>
          </a:p>
          <a:p>
            <a:br>
              <a:rPr lang="nl-NL" sz="2400" dirty="0">
                <a:solidFill>
                  <a:prstClr val="white"/>
                </a:solidFill>
                <a:latin typeface="Garamond" panose="02020404030301010803" pitchFamily="18" charset="0"/>
              </a:rPr>
            </a:br>
            <a:endParaRPr lang="nl-NL" sz="2400" dirty="0">
              <a:solidFill>
                <a:prstClr val="white"/>
              </a:solidFill>
              <a:latin typeface="Garamond" panose="02020404030301010803" pitchFamily="18" charset="0"/>
            </a:endParaRPr>
          </a:p>
          <a:p>
            <a:endParaRPr lang="nl-NL" sz="2400" dirty="0">
              <a:solidFill>
                <a:prstClr val="white"/>
              </a:solidFill>
              <a:latin typeface="Garamond" panose="02020404030301010803" pitchFamily="18" charset="0"/>
            </a:endParaRPr>
          </a:p>
        </p:txBody>
      </p:sp>
    </p:spTree>
    <p:extLst>
      <p:ext uri="{BB962C8B-B14F-4D97-AF65-F5344CB8AC3E}">
        <p14:creationId xmlns:p14="http://schemas.microsoft.com/office/powerpoint/2010/main" val="2403356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724146" y="2492896"/>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een </a:t>
            </a:r>
            <a:r>
              <a:rPr lang="nl-NL" sz="3600" i="1" dirty="0">
                <a:solidFill>
                  <a:prstClr val="white"/>
                </a:solidFill>
                <a:latin typeface="Garamond" panose="02020404030301010803" pitchFamily="18" charset="0"/>
              </a:rPr>
              <a:t>verplichte</a:t>
            </a:r>
            <a:r>
              <a:rPr lang="nl-NL" sz="3600" dirty="0">
                <a:solidFill>
                  <a:prstClr val="white"/>
                </a:solidFill>
                <a:latin typeface="Garamond" panose="02020404030301010803" pitchFamily="18" charset="0"/>
              </a:rPr>
              <a:t> missie #betrokkenheid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3975722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1043608" y="620688"/>
            <a:ext cx="7524519" cy="720080"/>
          </a:xfrm>
          <a:solidFill>
            <a:schemeClr val="accent1"/>
          </a:solidFill>
        </p:spPr>
        <p:txBody>
          <a:bodyPr>
            <a:noAutofit/>
          </a:bodyPr>
          <a:lstStyle/>
          <a:p>
            <a:pPr algn="ctr"/>
            <a:r>
              <a:rPr lang="nl-NL" sz="2600" dirty="0">
                <a:latin typeface="a_Algerius" panose="04040705040802020702" pitchFamily="82" charset="-52"/>
              </a:rPr>
              <a:t>Level 4: </a:t>
            </a:r>
            <a:r>
              <a:rPr lang="nl-NL" sz="2600" dirty="0" err="1">
                <a:latin typeface="a_Algerius" panose="04040705040802020702" pitchFamily="82" charset="-52"/>
              </a:rPr>
              <a:t>this</a:t>
            </a:r>
            <a:r>
              <a:rPr lang="nl-NL" sz="2600" dirty="0">
                <a:latin typeface="a_Algerius" panose="04040705040802020702" pitchFamily="82" charset="-52"/>
              </a:rPr>
              <a:t> game is </a:t>
            </a:r>
            <a:r>
              <a:rPr lang="nl-NL" sz="2600" dirty="0" err="1">
                <a:latin typeface="a_Algerius" panose="04040705040802020702" pitchFamily="82" charset="-52"/>
              </a:rPr>
              <a:t>epic</a:t>
            </a:r>
            <a:r>
              <a:rPr lang="nl-NL" sz="2600" dirty="0">
                <a:latin typeface="a_Algerius" panose="04040705040802020702" pitchFamily="82" charset="-52"/>
              </a:rPr>
              <a:t>!</a:t>
            </a:r>
            <a:endParaRPr lang="nl-NL" sz="26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1522735" y="1565790"/>
            <a:ext cx="6624736"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#betrokkenheid</a:t>
            </a:r>
            <a:endParaRPr lang="nl-NL" sz="2400" b="1" dirty="0">
              <a:solidFill>
                <a:prstClr val="white"/>
              </a:solidFill>
              <a:latin typeface="a_Algerius" panose="04040705040802020702" pitchFamily="82" charset="-52"/>
            </a:endParaRPr>
          </a:p>
        </p:txBody>
      </p:sp>
      <p:sp>
        <p:nvSpPr>
          <p:cNvPr id="3" name="Rechthoek 2"/>
          <p:cNvSpPr/>
          <p:nvPr/>
        </p:nvSpPr>
        <p:spPr>
          <a:xfrm>
            <a:off x="323528" y="2132856"/>
            <a:ext cx="8352928" cy="5509200"/>
          </a:xfrm>
          <a:prstGeom prst="rect">
            <a:avLst/>
          </a:prstGeom>
        </p:spPr>
        <p:txBody>
          <a:bodyPr wrap="square">
            <a:spAutoFit/>
          </a:bodyPr>
          <a:lstStyle/>
          <a:p>
            <a:pPr marL="514350" indent="-514350">
              <a:buFontTx/>
              <a:buAutoNum type="arabicPeriod"/>
            </a:pPr>
            <a:r>
              <a:rPr lang="nl-NL" sz="2800" dirty="0">
                <a:solidFill>
                  <a:prstClr val="white"/>
                </a:solidFill>
                <a:latin typeface="Garamond" panose="02020404030301010803" pitchFamily="18" charset="0"/>
              </a:rPr>
              <a:t>Kies vervolgens 2 deelnemers waarvan jij denkt dat o.b.v. hun reflectie zij van jou wel een STEUNTJE in de rug verdienen of die je juist een COMPLIMENT wilt geven om de voortgang die ze hebben geboekt. </a:t>
            </a:r>
          </a:p>
          <a:p>
            <a:pPr marL="514350" indent="-514350">
              <a:buFontTx/>
              <a:buAutoNum type="arabicPeriod"/>
            </a:pPr>
            <a:r>
              <a:rPr lang="nl-NL" sz="2800" dirty="0">
                <a:solidFill>
                  <a:prstClr val="white"/>
                </a:solidFill>
                <a:latin typeface="Garamond" panose="02020404030301010803" pitchFamily="18" charset="0"/>
              </a:rPr>
              <a:t>Plaats in Community (</a:t>
            </a:r>
            <a:r>
              <a:rPr lang="nl-NL" sz="2800" dirty="0" err="1">
                <a:solidFill>
                  <a:prstClr val="white"/>
                </a:solidFill>
                <a:latin typeface="Garamond" panose="02020404030301010803" pitchFamily="18" charset="0"/>
              </a:rPr>
              <a:t>Classdojo</a:t>
            </a:r>
            <a:r>
              <a:rPr lang="nl-NL" sz="2800" dirty="0">
                <a:solidFill>
                  <a:prstClr val="white"/>
                </a:solidFill>
                <a:latin typeface="Garamond" panose="02020404030301010803" pitchFamily="18" charset="0"/>
              </a:rPr>
              <a:t>) bij Verhalen -&gt; naam deelnemer een reactie.</a:t>
            </a:r>
          </a:p>
          <a:p>
            <a:pPr marL="514350" indent="-514350">
              <a:buFontTx/>
              <a:buAutoNum type="arabicPeriod"/>
            </a:pPr>
            <a:r>
              <a:rPr lang="nl-NL" sz="2800" dirty="0">
                <a:solidFill>
                  <a:prstClr val="white"/>
                </a:solidFill>
                <a:latin typeface="Garamond" panose="02020404030301010803" pitchFamily="18" charset="0"/>
              </a:rPr>
              <a:t>Neem deze reactie ook op in je portfolio o.v.v. mission card naam.</a:t>
            </a:r>
          </a:p>
          <a:p>
            <a:pPr marL="514350" indent="-514350">
              <a:buFontTx/>
              <a:buAutoNum type="arabicPeriod"/>
            </a:pPr>
            <a:r>
              <a:rPr lang="nl-NL" sz="2800" dirty="0">
                <a:solidFill>
                  <a:prstClr val="white"/>
                </a:solidFill>
                <a:latin typeface="Garamond" panose="02020404030301010803" pitchFamily="18" charset="0"/>
              </a:rPr>
              <a:t>Dat is aardig van je, geef jezelf voor </a:t>
            </a:r>
            <a:r>
              <a:rPr lang="nl-NL" sz="2800" b="1" dirty="0">
                <a:solidFill>
                  <a:prstClr val="white"/>
                </a:solidFill>
                <a:latin typeface="Garamond" panose="02020404030301010803" pitchFamily="18" charset="0"/>
              </a:rPr>
              <a:t>betrokken wilskracht 5 XP extra.</a:t>
            </a:r>
          </a:p>
          <a:p>
            <a:br>
              <a:rPr lang="nl-NL" sz="2400" dirty="0">
                <a:solidFill>
                  <a:prstClr val="white"/>
                </a:solidFill>
                <a:latin typeface="Garamond" panose="02020404030301010803" pitchFamily="18" charset="0"/>
              </a:rPr>
            </a:br>
            <a:endParaRPr lang="nl-NL" sz="2400" dirty="0">
              <a:solidFill>
                <a:prstClr val="white"/>
              </a:solidFill>
              <a:latin typeface="Garamond" panose="02020404030301010803" pitchFamily="18" charset="0"/>
            </a:endParaRPr>
          </a:p>
          <a:p>
            <a:endParaRPr lang="nl-NL" sz="2400" dirty="0">
              <a:solidFill>
                <a:prstClr val="white"/>
              </a:solidFill>
              <a:latin typeface="Garamond" panose="02020404030301010803" pitchFamily="18" charset="0"/>
            </a:endParaRPr>
          </a:p>
        </p:txBody>
      </p:sp>
    </p:spTree>
    <p:extLst>
      <p:ext uri="{BB962C8B-B14F-4D97-AF65-F5344CB8AC3E}">
        <p14:creationId xmlns:p14="http://schemas.microsoft.com/office/powerpoint/2010/main" val="2537049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Aan de slag</a:t>
            </a:r>
          </a:p>
        </p:txBody>
      </p:sp>
      <p:sp>
        <p:nvSpPr>
          <p:cNvPr id="3" name="Tijdelijke aanduiding voor inhoud 2"/>
          <p:cNvSpPr>
            <a:spLocks noGrp="1"/>
          </p:cNvSpPr>
          <p:nvPr>
            <p:ph idx="1"/>
          </p:nvPr>
        </p:nvSpPr>
        <p:spPr/>
        <p:txBody>
          <a:bodyPr/>
          <a:lstStyle/>
          <a:p>
            <a:pPr marL="0" indent="0" algn="ctr">
              <a:buNone/>
            </a:pPr>
            <a:r>
              <a:rPr lang="nl-NL" dirty="0">
                <a:solidFill>
                  <a:schemeClr val="bg1"/>
                </a:solidFill>
                <a:latin typeface="Garamond" panose="02020404030301010803" pitchFamily="18" charset="0"/>
              </a:rPr>
              <a:t>Je weet inmiddels genoeg over Scratch om een spel te kunnen maken. Je maakt een remix op Nel gaat op kamp. Nel wacht daar op je voor </a:t>
            </a:r>
            <a:br>
              <a:rPr lang="nl-NL" dirty="0">
                <a:solidFill>
                  <a:schemeClr val="bg1"/>
                </a:solidFill>
                <a:latin typeface="Garamond" panose="02020404030301010803" pitchFamily="18" charset="0"/>
              </a:rPr>
            </a:br>
            <a:r>
              <a:rPr lang="nl-NL" dirty="0">
                <a:solidFill>
                  <a:schemeClr val="bg1"/>
                </a:solidFill>
                <a:latin typeface="Garamond" panose="02020404030301010803" pitchFamily="18" charset="0"/>
              </a:rPr>
              <a:t>de volgende missie.</a:t>
            </a:r>
          </a:p>
          <a:p>
            <a:pPr marL="0" indent="0" algn="ctr">
              <a:buNone/>
            </a:pPr>
            <a:endParaRPr lang="nl-NL"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Klik op de Next button </a:t>
            </a:r>
          </a:p>
          <a:p>
            <a:pPr marL="0" indent="0" algn="ctr">
              <a:buNone/>
            </a:pPr>
            <a:r>
              <a:rPr lang="nl-NL" dirty="0">
                <a:solidFill>
                  <a:schemeClr val="bg1"/>
                </a:solidFill>
                <a:latin typeface="Garamond" panose="02020404030301010803" pitchFamily="18" charset="0"/>
              </a:rPr>
              <a:t>en ga </a:t>
            </a:r>
          </a:p>
          <a:p>
            <a:pPr marL="0" indent="0" algn="ctr">
              <a:buNone/>
            </a:pPr>
            <a:r>
              <a:rPr lang="nl-NL" dirty="0">
                <a:solidFill>
                  <a:schemeClr val="bg1"/>
                </a:solidFill>
                <a:latin typeface="Garamond" panose="02020404030301010803" pitchFamily="18" charset="0"/>
              </a:rPr>
              <a:t>REAL TIME naar je missie.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929671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724146" y="2492896"/>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een </a:t>
            </a:r>
            <a:r>
              <a:rPr lang="nl-NL" sz="3600" i="1" dirty="0">
                <a:solidFill>
                  <a:prstClr val="white"/>
                </a:solidFill>
                <a:latin typeface="Garamond" panose="02020404030301010803" pitchFamily="18" charset="0"/>
              </a:rPr>
              <a:t>verplichte</a:t>
            </a:r>
            <a:r>
              <a:rPr lang="nl-NL" sz="3600" dirty="0">
                <a:solidFill>
                  <a:prstClr val="white"/>
                </a:solidFill>
                <a:latin typeface="Garamond" panose="02020404030301010803" pitchFamily="18" charset="0"/>
              </a:rPr>
              <a:t> missie #</a:t>
            </a:r>
            <a:r>
              <a:rPr lang="nl-NL" sz="3600" dirty="0" err="1">
                <a:solidFill>
                  <a:prstClr val="white"/>
                </a:solidFill>
                <a:latin typeface="Garamond" panose="02020404030301010803" pitchFamily="18" charset="0"/>
              </a:rPr>
              <a:t>Nelremix</a:t>
            </a:r>
            <a:r>
              <a:rPr lang="nl-NL" sz="3600" dirty="0">
                <a:solidFill>
                  <a:prstClr val="white"/>
                </a:solidFill>
                <a:latin typeface="Garamond" panose="02020404030301010803" pitchFamily="18" charset="0"/>
              </a:rPr>
              <a:t>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2829220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1043608" y="620688"/>
            <a:ext cx="7524519" cy="720080"/>
          </a:xfrm>
          <a:solidFill>
            <a:schemeClr val="accent1"/>
          </a:solidFill>
        </p:spPr>
        <p:txBody>
          <a:bodyPr>
            <a:noAutofit/>
          </a:bodyPr>
          <a:lstStyle/>
          <a:p>
            <a:pPr algn="ctr"/>
            <a:r>
              <a:rPr lang="nl-NL" sz="2600" dirty="0">
                <a:latin typeface="a_Algerius" panose="04040705040802020702" pitchFamily="82" charset="-52"/>
              </a:rPr>
              <a:t>Level 4: </a:t>
            </a:r>
            <a:r>
              <a:rPr lang="nl-NL" sz="2600" dirty="0" err="1">
                <a:latin typeface="a_Algerius" panose="04040705040802020702" pitchFamily="82" charset="-52"/>
              </a:rPr>
              <a:t>this</a:t>
            </a:r>
            <a:r>
              <a:rPr lang="nl-NL" sz="2600" dirty="0">
                <a:latin typeface="a_Algerius" panose="04040705040802020702" pitchFamily="82" charset="-52"/>
              </a:rPr>
              <a:t> game is </a:t>
            </a:r>
            <a:r>
              <a:rPr lang="nl-NL" sz="2600" dirty="0" err="1">
                <a:latin typeface="a_Algerius" panose="04040705040802020702" pitchFamily="82" charset="-52"/>
              </a:rPr>
              <a:t>epic</a:t>
            </a:r>
            <a:r>
              <a:rPr lang="nl-NL" sz="2600" dirty="0">
                <a:latin typeface="a_Algerius" panose="04040705040802020702" pitchFamily="82" charset="-52"/>
              </a:rPr>
              <a:t>!</a:t>
            </a:r>
            <a:endParaRPr lang="nl-NL" sz="26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1522735" y="1565790"/>
            <a:ext cx="6624736"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a:t>
            </a:r>
            <a:r>
              <a:rPr lang="nl-NL" sz="2400" dirty="0" err="1">
                <a:solidFill>
                  <a:prstClr val="white"/>
                </a:solidFill>
                <a:latin typeface="a_Algerius" panose="04040705040802020702" pitchFamily="82" charset="-52"/>
              </a:rPr>
              <a:t>nelremix</a:t>
            </a:r>
            <a:endParaRPr lang="nl-NL" sz="2400" b="1" dirty="0">
              <a:solidFill>
                <a:prstClr val="white"/>
              </a:solidFill>
              <a:latin typeface="a_Algerius" panose="04040705040802020702" pitchFamily="82" charset="-52"/>
            </a:endParaRPr>
          </a:p>
        </p:txBody>
      </p:sp>
      <p:sp>
        <p:nvSpPr>
          <p:cNvPr id="3" name="Rechthoek 2"/>
          <p:cNvSpPr/>
          <p:nvPr/>
        </p:nvSpPr>
        <p:spPr>
          <a:xfrm>
            <a:off x="323529" y="2132856"/>
            <a:ext cx="7488831" cy="4154984"/>
          </a:xfrm>
          <a:prstGeom prst="rect">
            <a:avLst/>
          </a:prstGeom>
        </p:spPr>
        <p:txBody>
          <a:bodyPr wrap="square">
            <a:spAutoFit/>
          </a:bodyPr>
          <a:lstStyle/>
          <a:p>
            <a:r>
              <a:rPr lang="nl-NL" sz="2400" dirty="0">
                <a:solidFill>
                  <a:prstClr val="white"/>
                </a:solidFill>
                <a:latin typeface="Garamond" panose="02020404030301010803" pitchFamily="18" charset="0"/>
              </a:rPr>
              <a:t>Nel wil graag dat je de volgende punten verwerkt in je spel: </a:t>
            </a:r>
          </a:p>
          <a:p>
            <a:pPr marL="457200" indent="-457200">
              <a:buFont typeface="+mj-lt"/>
              <a:buAutoNum type="arabicPeriod"/>
            </a:pPr>
            <a:r>
              <a:rPr lang="nl-NL" sz="2400" dirty="0">
                <a:solidFill>
                  <a:prstClr val="white"/>
                </a:solidFill>
                <a:latin typeface="Garamond" panose="02020404030301010803" pitchFamily="18" charset="0"/>
              </a:rPr>
              <a:t>Je maakt een remix op het bestaande spel, klik </a:t>
            </a:r>
            <a:r>
              <a:rPr lang="nl-NL" sz="2400" dirty="0">
                <a:solidFill>
                  <a:prstClr val="white"/>
                </a:solidFill>
                <a:latin typeface="Garamond" panose="02020404030301010803" pitchFamily="18" charset="0"/>
                <a:hlinkClick r:id="rId5"/>
              </a:rPr>
              <a:t>hier</a:t>
            </a:r>
            <a:r>
              <a:rPr lang="nl-NL" sz="2400" dirty="0">
                <a:solidFill>
                  <a:prstClr val="white"/>
                </a:solidFill>
                <a:latin typeface="Garamond" panose="02020404030301010803" pitchFamily="18" charset="0"/>
              </a:rPr>
              <a:t>.</a:t>
            </a:r>
          </a:p>
          <a:p>
            <a:pPr marL="457200" indent="-457200">
              <a:buFont typeface="+mj-lt"/>
              <a:buAutoNum type="arabicPeriod"/>
            </a:pPr>
            <a:r>
              <a:rPr lang="nl-NL" sz="2400" dirty="0">
                <a:solidFill>
                  <a:prstClr val="white"/>
                </a:solidFill>
                <a:latin typeface="Garamond" panose="02020404030301010803" pitchFamily="18" charset="0"/>
              </a:rPr>
              <a:t>Nel houdt van de natuur en wil de aarde beschermen tegen boze aliens die de bossen willen vernietigen. </a:t>
            </a:r>
          </a:p>
          <a:p>
            <a:pPr marL="457200" indent="-457200">
              <a:buFont typeface="+mj-lt"/>
              <a:buAutoNum type="arabicPeriod"/>
            </a:pPr>
            <a:r>
              <a:rPr lang="nl-NL" sz="2400" dirty="0">
                <a:solidFill>
                  <a:prstClr val="white"/>
                </a:solidFill>
                <a:latin typeface="Garamond" panose="02020404030301010803" pitchFamily="18" charset="0"/>
              </a:rPr>
              <a:t>Ze zal samen met de andere scouts de aliens verslaan. Ze weet namelijk dat je samen tot veel grootsere dingen in staat bent. </a:t>
            </a:r>
          </a:p>
          <a:p>
            <a:pPr marL="457200" indent="-457200">
              <a:buFont typeface="+mj-lt"/>
              <a:buAutoNum type="arabicPeriod"/>
            </a:pPr>
            <a:r>
              <a:rPr lang="nl-NL" sz="2400" dirty="0">
                <a:solidFill>
                  <a:prstClr val="white"/>
                </a:solidFill>
                <a:latin typeface="Garamond" panose="02020404030301010803" pitchFamily="18" charset="0"/>
              </a:rPr>
              <a:t>Nel vindt het goed dat je dit spel samen met andere </a:t>
            </a:r>
            <a:r>
              <a:rPr lang="nl-NL" sz="2400" dirty="0" err="1">
                <a:solidFill>
                  <a:prstClr val="white"/>
                </a:solidFill>
                <a:latin typeface="Garamond" panose="02020404030301010803" pitchFamily="18" charset="0"/>
              </a:rPr>
              <a:t>Digispelelrs</a:t>
            </a:r>
            <a:r>
              <a:rPr lang="nl-NL" sz="2400" dirty="0">
                <a:solidFill>
                  <a:prstClr val="white"/>
                </a:solidFill>
                <a:latin typeface="Garamond" panose="02020404030301010803" pitchFamily="18" charset="0"/>
              </a:rPr>
              <a:t> maakt, zoek elkaar dus op in de community. </a:t>
            </a:r>
          </a:p>
          <a:p>
            <a:pPr marL="457200" indent="-457200">
              <a:buFont typeface="+mj-lt"/>
              <a:buAutoNum type="arabicPeriod"/>
            </a:pPr>
            <a:r>
              <a:rPr lang="nl-NL" sz="2400" dirty="0">
                <a:solidFill>
                  <a:prstClr val="white"/>
                </a:solidFill>
                <a:latin typeface="Garamond" panose="02020404030301010803" pitchFamily="18" charset="0"/>
              </a:rPr>
              <a:t>Noteer de naam of namen wie dit spel gaat/gaan remixen. </a:t>
            </a:r>
            <a:r>
              <a:rPr lang="nl-NL" sz="2400" dirty="0" err="1">
                <a:solidFill>
                  <a:prstClr val="white"/>
                </a:solidFill>
                <a:latin typeface="Garamond" panose="02020404030301010803" pitchFamily="18" charset="0"/>
              </a:rPr>
              <a:t>Jijzelfd</a:t>
            </a:r>
            <a:r>
              <a:rPr lang="nl-NL" sz="2400" dirty="0">
                <a:solidFill>
                  <a:prstClr val="white"/>
                </a:solidFill>
                <a:latin typeface="Garamond" panose="02020404030301010803" pitchFamily="18" charset="0"/>
              </a:rPr>
              <a:t>? Met anderen en met wie? </a:t>
            </a:r>
          </a:p>
        </p:txBody>
      </p:sp>
    </p:spTree>
    <p:extLst>
      <p:ext uri="{BB962C8B-B14F-4D97-AF65-F5344CB8AC3E}">
        <p14:creationId xmlns:p14="http://schemas.microsoft.com/office/powerpoint/2010/main" val="2206152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724146" y="2492896"/>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een </a:t>
            </a:r>
            <a:r>
              <a:rPr lang="nl-NL" sz="3600" i="1" dirty="0">
                <a:solidFill>
                  <a:prstClr val="white"/>
                </a:solidFill>
                <a:latin typeface="Garamond" panose="02020404030301010803" pitchFamily="18" charset="0"/>
              </a:rPr>
              <a:t>verplichte</a:t>
            </a:r>
            <a:r>
              <a:rPr lang="nl-NL" sz="3600" dirty="0">
                <a:solidFill>
                  <a:prstClr val="white"/>
                </a:solidFill>
                <a:latin typeface="Garamond" panose="02020404030301010803" pitchFamily="18" charset="0"/>
              </a:rPr>
              <a:t> missie #</a:t>
            </a:r>
            <a:r>
              <a:rPr lang="nl-NL" sz="3600" dirty="0" err="1">
                <a:solidFill>
                  <a:prstClr val="white"/>
                </a:solidFill>
                <a:latin typeface="Garamond" panose="02020404030301010803" pitchFamily="18" charset="0"/>
              </a:rPr>
              <a:t>Nelspel</a:t>
            </a:r>
            <a:r>
              <a:rPr lang="nl-NL" sz="3600" dirty="0">
                <a:solidFill>
                  <a:prstClr val="white"/>
                </a:solidFill>
                <a:latin typeface="Garamond" panose="02020404030301010803" pitchFamily="18" charset="0"/>
              </a:rPr>
              <a:t>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3796237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Fun-Failure</a:t>
            </a:r>
          </a:p>
        </p:txBody>
      </p:sp>
      <p:sp>
        <p:nvSpPr>
          <p:cNvPr id="3" name="Tijdelijke aanduiding voor inhoud 2"/>
          <p:cNvSpPr>
            <a:spLocks noGrp="1"/>
          </p:cNvSpPr>
          <p:nvPr>
            <p:ph idx="1"/>
          </p:nvPr>
        </p:nvSpPr>
        <p:spPr>
          <a:xfrm>
            <a:off x="457200" y="1484784"/>
            <a:ext cx="8291264" cy="5256584"/>
          </a:xfrm>
        </p:spPr>
        <p:txBody>
          <a:bodyPr>
            <a:normAutofit lnSpcReduction="10000"/>
          </a:bodyPr>
          <a:lstStyle/>
          <a:p>
            <a:pPr marL="0" indent="0">
              <a:buNone/>
            </a:pPr>
            <a:r>
              <a:rPr lang="nl-NL" sz="2800" dirty="0">
                <a:solidFill>
                  <a:schemeClr val="bg1"/>
                </a:solidFill>
                <a:latin typeface="Garamond" panose="02020404030301010803" pitchFamily="18" charset="0"/>
              </a:rPr>
              <a:t>Eindelijk heb je het punt bereikt waarop je zelf een game gaat maken! Twijfel niet, Nel weet zeker dat je ook dit level tot een goed einde weet te brengen. </a:t>
            </a:r>
          </a:p>
          <a:p>
            <a:pPr marL="0" indent="0">
              <a:buNone/>
            </a:pPr>
            <a:r>
              <a:rPr lang="nl-NL" sz="2800" dirty="0">
                <a:solidFill>
                  <a:schemeClr val="bg1"/>
                </a:solidFill>
                <a:latin typeface="Garamond" panose="02020404030301010803" pitchFamily="18" charset="0"/>
              </a:rPr>
              <a:t>Maar wees gewaarschuwd! Je zult fouten gaan maken, je zult ontmoedigd raken door iets wat je wilt, maar wat niet lukt. Mogelijk wil je de strijd opgeven of stop je met een missie…</a:t>
            </a:r>
          </a:p>
          <a:p>
            <a:pPr marL="0" indent="0">
              <a:buNone/>
            </a:pPr>
            <a:r>
              <a:rPr lang="nl-NL" sz="2800" dirty="0">
                <a:solidFill>
                  <a:schemeClr val="bg1"/>
                </a:solidFill>
                <a:latin typeface="Garamond" panose="02020404030301010803" pitchFamily="18" charset="0"/>
              </a:rPr>
              <a:t>En toch…, toch gaat dit level je op een heel bijzondere manier gelukkig maken. Misschien denk je nu: GELUKKIG door te FALEN? Hoe kan dat?! </a:t>
            </a:r>
          </a:p>
          <a:p>
            <a:pPr marL="0" indent="0">
              <a:buNone/>
            </a:pPr>
            <a:r>
              <a:rPr lang="nl-NL" sz="2800" dirty="0">
                <a:solidFill>
                  <a:schemeClr val="bg1"/>
                </a:solidFill>
                <a:latin typeface="Garamond" panose="02020404030301010803" pitchFamily="18" charset="0"/>
              </a:rPr>
              <a:t>Je bent niet de enige die dit verrassend vindt. </a:t>
            </a:r>
            <a:br>
              <a:rPr lang="nl-NL" sz="2800" dirty="0">
                <a:solidFill>
                  <a:schemeClr val="bg1"/>
                </a:solidFill>
                <a:latin typeface="Garamond" panose="02020404030301010803" pitchFamily="18" charset="0"/>
              </a:rPr>
            </a:br>
            <a:r>
              <a:rPr lang="nl-NL" sz="2800" dirty="0">
                <a:solidFill>
                  <a:schemeClr val="bg1"/>
                </a:solidFill>
                <a:latin typeface="Garamond" panose="02020404030301010803" pitchFamily="18" charset="0"/>
              </a:rPr>
              <a:t>Lees snel verder, klik op next.</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2046937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1043608" y="620688"/>
            <a:ext cx="7524519" cy="720080"/>
          </a:xfrm>
          <a:solidFill>
            <a:schemeClr val="accent1"/>
          </a:solidFill>
        </p:spPr>
        <p:txBody>
          <a:bodyPr>
            <a:noAutofit/>
          </a:bodyPr>
          <a:lstStyle/>
          <a:p>
            <a:pPr algn="ctr"/>
            <a:r>
              <a:rPr lang="nl-NL" sz="2600" dirty="0">
                <a:latin typeface="a_Algerius" panose="04040705040802020702" pitchFamily="82" charset="-52"/>
              </a:rPr>
              <a:t>Level 4: </a:t>
            </a:r>
            <a:r>
              <a:rPr lang="nl-NL" sz="2600" dirty="0" err="1">
                <a:latin typeface="a_Algerius" panose="04040705040802020702" pitchFamily="82" charset="-52"/>
              </a:rPr>
              <a:t>this</a:t>
            </a:r>
            <a:r>
              <a:rPr lang="nl-NL" sz="2600" dirty="0">
                <a:latin typeface="a_Algerius" panose="04040705040802020702" pitchFamily="82" charset="-52"/>
              </a:rPr>
              <a:t> game is </a:t>
            </a:r>
            <a:r>
              <a:rPr lang="nl-NL" sz="2600" dirty="0" err="1">
                <a:latin typeface="a_Algerius" panose="04040705040802020702" pitchFamily="82" charset="-52"/>
              </a:rPr>
              <a:t>epic</a:t>
            </a:r>
            <a:r>
              <a:rPr lang="nl-NL" sz="2600" dirty="0">
                <a:latin typeface="a_Algerius" panose="04040705040802020702" pitchFamily="82" charset="-52"/>
              </a:rPr>
              <a:t>!</a:t>
            </a:r>
            <a:endParaRPr lang="nl-NL" sz="26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1522735" y="1565790"/>
            <a:ext cx="6624736"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a:t>
            </a:r>
            <a:r>
              <a:rPr lang="nl-NL" sz="2400" dirty="0" err="1">
                <a:solidFill>
                  <a:prstClr val="white"/>
                </a:solidFill>
                <a:latin typeface="a_Algerius" panose="04040705040802020702" pitchFamily="82" charset="-52"/>
              </a:rPr>
              <a:t>nelspel</a:t>
            </a:r>
            <a:endParaRPr lang="nl-NL" sz="2400" b="1" dirty="0">
              <a:solidFill>
                <a:prstClr val="white"/>
              </a:solidFill>
              <a:latin typeface="a_Algerius" panose="04040705040802020702" pitchFamily="82" charset="-52"/>
            </a:endParaRPr>
          </a:p>
        </p:txBody>
      </p:sp>
      <p:sp>
        <p:nvSpPr>
          <p:cNvPr id="3" name="Rechthoek 2"/>
          <p:cNvSpPr/>
          <p:nvPr/>
        </p:nvSpPr>
        <p:spPr>
          <a:xfrm>
            <a:off x="323528" y="2132856"/>
            <a:ext cx="8352928" cy="4524315"/>
          </a:xfrm>
          <a:prstGeom prst="rect">
            <a:avLst/>
          </a:prstGeom>
        </p:spPr>
        <p:txBody>
          <a:bodyPr wrap="square">
            <a:spAutoFit/>
          </a:bodyPr>
          <a:lstStyle/>
          <a:p>
            <a:r>
              <a:rPr lang="nl-NL" sz="2400" dirty="0">
                <a:solidFill>
                  <a:prstClr val="white"/>
                </a:solidFill>
                <a:latin typeface="Garamond" panose="02020404030301010803" pitchFamily="18" charset="0"/>
              </a:rPr>
              <a:t>Nel wil graag dat </a:t>
            </a:r>
            <a:r>
              <a:rPr lang="nl-NL" sz="2400" u="sng" dirty="0">
                <a:solidFill>
                  <a:prstClr val="white"/>
                </a:solidFill>
                <a:latin typeface="Garamond" panose="02020404030301010803" pitchFamily="18" charset="0"/>
              </a:rPr>
              <a:t>iedere</a:t>
            </a:r>
            <a:r>
              <a:rPr lang="nl-NL" sz="2400" dirty="0">
                <a:solidFill>
                  <a:prstClr val="white"/>
                </a:solidFill>
                <a:latin typeface="Garamond" panose="02020404030301010803" pitchFamily="18" charset="0"/>
              </a:rPr>
              <a:t> </a:t>
            </a:r>
            <a:r>
              <a:rPr lang="nl-NL" sz="2400" dirty="0" err="1">
                <a:solidFill>
                  <a:prstClr val="white"/>
                </a:solidFill>
                <a:latin typeface="Garamond" panose="02020404030301010803" pitchFamily="18" charset="0"/>
              </a:rPr>
              <a:t>Digispeler</a:t>
            </a:r>
            <a:r>
              <a:rPr lang="nl-NL" sz="2400" dirty="0">
                <a:solidFill>
                  <a:prstClr val="white"/>
                </a:solidFill>
                <a:latin typeface="Garamond" panose="02020404030301010803" pitchFamily="18" charset="0"/>
              </a:rPr>
              <a:t> de volgende bewijzen in zijn/haar portfolio verwerkt omtrent het spel: </a:t>
            </a:r>
          </a:p>
          <a:p>
            <a:pPr marL="457200" indent="-457200">
              <a:buFontTx/>
              <a:buAutoNum type="arabicPeriod"/>
            </a:pPr>
            <a:r>
              <a:rPr lang="nl-NL" sz="2400" dirty="0">
                <a:solidFill>
                  <a:prstClr val="white"/>
                </a:solidFill>
                <a:latin typeface="Garamond" panose="02020404030301010803" pitchFamily="18" charset="0"/>
              </a:rPr>
              <a:t>Spelconcept = een brainstorm en het idee beschrijven </a:t>
            </a:r>
          </a:p>
          <a:p>
            <a:pPr marL="457200" indent="-457200">
              <a:buFontTx/>
              <a:buAutoNum type="arabicPeriod"/>
            </a:pPr>
            <a:r>
              <a:rPr lang="nl-NL" sz="2400" dirty="0">
                <a:solidFill>
                  <a:prstClr val="white"/>
                </a:solidFill>
                <a:latin typeface="Garamond" panose="02020404030301010803" pitchFamily="18" charset="0"/>
              </a:rPr>
              <a:t>Storyboard = het idee schetsen en visueel weergeven </a:t>
            </a:r>
          </a:p>
          <a:p>
            <a:pPr marL="457200" indent="-457200">
              <a:buFontTx/>
              <a:buAutoNum type="arabicPeriod"/>
            </a:pPr>
            <a:r>
              <a:rPr lang="nl-NL" sz="2400" dirty="0">
                <a:solidFill>
                  <a:prstClr val="white"/>
                </a:solidFill>
                <a:latin typeface="Garamond" panose="02020404030301010803" pitchFamily="18" charset="0"/>
              </a:rPr>
              <a:t>Het spel = de URL naar het spel en tenminste 4 screenshots die de missie van Nel goed laten zien.</a:t>
            </a:r>
          </a:p>
          <a:p>
            <a:pPr marL="457200" indent="-457200">
              <a:buFontTx/>
              <a:buAutoNum type="arabicPeriod"/>
            </a:pPr>
            <a:r>
              <a:rPr lang="nl-NL" sz="2400" dirty="0">
                <a:solidFill>
                  <a:prstClr val="white"/>
                </a:solidFill>
                <a:latin typeface="Garamond" panose="02020404030301010803" pitchFamily="18" charset="0"/>
              </a:rPr>
              <a:t>Logboek = wat heb je gedaan, met wie, hoe lang en hoe heb je het aangepakt en waarom zo? Welke problemen kwam je tegen, hoe heb je die opgelost. Welke hulplijnen (personen) en bronnen (info) heb je geraadpleegd en wat heeft je dit opgeleverd?</a:t>
            </a:r>
          </a:p>
          <a:p>
            <a:endParaRPr lang="nl-NL" sz="2400" dirty="0">
              <a:solidFill>
                <a:prstClr val="white"/>
              </a:solidFill>
              <a:latin typeface="Garamond" panose="02020404030301010803" pitchFamily="18" charset="0"/>
            </a:endParaRPr>
          </a:p>
          <a:p>
            <a:r>
              <a:rPr lang="nl-NL" sz="2400" dirty="0">
                <a:solidFill>
                  <a:prstClr val="white"/>
                </a:solidFill>
                <a:latin typeface="Garamond" panose="02020404030301010803" pitchFamily="18" charset="0"/>
              </a:rPr>
              <a:t>Vergeet niet de mission card naam te vermelden!</a:t>
            </a:r>
          </a:p>
        </p:txBody>
      </p:sp>
    </p:spTree>
    <p:extLst>
      <p:ext uri="{BB962C8B-B14F-4D97-AF65-F5344CB8AC3E}">
        <p14:creationId xmlns:p14="http://schemas.microsoft.com/office/powerpoint/2010/main" val="266470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a:solidFill>
                  <a:schemeClr val="bg1"/>
                </a:solidFill>
                <a:latin typeface="Agency FB" panose="020B0503020202020204" pitchFamily="34" charset="0"/>
              </a:rPr>
              <a:t>Into</a:t>
            </a:r>
            <a:r>
              <a:rPr lang="nl-NL" b="1" dirty="0">
                <a:solidFill>
                  <a:schemeClr val="bg1"/>
                </a:solidFill>
                <a:latin typeface="Agency FB" panose="020B0503020202020204" pitchFamily="34" charset="0"/>
              </a:rPr>
              <a:t> </a:t>
            </a:r>
            <a:r>
              <a:rPr lang="nl-NL" b="1" dirty="0" err="1">
                <a:solidFill>
                  <a:schemeClr val="bg1"/>
                </a:solidFill>
                <a:latin typeface="Agency FB" panose="020B0503020202020204" pitchFamily="34" charset="0"/>
              </a:rPr>
              <a:t>the</a:t>
            </a:r>
            <a:r>
              <a:rPr lang="nl-NL" b="1" dirty="0">
                <a:solidFill>
                  <a:schemeClr val="bg1"/>
                </a:solidFill>
                <a:latin typeface="Agency FB" panose="020B0503020202020204" pitchFamily="34" charset="0"/>
              </a:rPr>
              <a:t> real </a:t>
            </a:r>
            <a:r>
              <a:rPr lang="nl-NL" b="1" dirty="0" err="1">
                <a:solidFill>
                  <a:schemeClr val="bg1"/>
                </a:solidFill>
                <a:latin typeface="Agency FB" panose="020B0503020202020204" pitchFamily="34" charset="0"/>
              </a:rPr>
              <a:t>world</a:t>
            </a:r>
            <a:endParaRPr lang="nl-NL" b="1" dirty="0">
              <a:solidFill>
                <a:schemeClr val="bg1"/>
              </a:solidFill>
              <a:latin typeface="Agency FB" panose="020B0503020202020204" pitchFamily="34" charset="0"/>
            </a:endParaRPr>
          </a:p>
        </p:txBody>
      </p:sp>
      <p:sp>
        <p:nvSpPr>
          <p:cNvPr id="3" name="Tijdelijke aanduiding voor inhoud 2"/>
          <p:cNvSpPr>
            <a:spLocks noGrp="1"/>
          </p:cNvSpPr>
          <p:nvPr>
            <p:ph idx="1"/>
          </p:nvPr>
        </p:nvSpPr>
        <p:spPr>
          <a:xfrm>
            <a:off x="544827" y="1268760"/>
            <a:ext cx="8291264" cy="5447787"/>
          </a:xfrm>
        </p:spPr>
        <p:txBody>
          <a:bodyPr>
            <a:noAutofit/>
          </a:bodyPr>
          <a:lstStyle/>
          <a:p>
            <a:pPr marL="0" indent="0">
              <a:buNone/>
            </a:pPr>
            <a:r>
              <a:rPr lang="nl-NL" sz="2800" dirty="0">
                <a:solidFill>
                  <a:schemeClr val="bg1"/>
                </a:solidFill>
                <a:latin typeface="Garamond" panose="02020404030301010803" pitchFamily="18" charset="0"/>
              </a:rPr>
              <a:t>Nel hoopt dat je de community van Digispel hebt mogen ervaren als krachtige leergemeenschap. Krachtig omdat je er nieuwe contacten hebt gemaakt, interesses hebt gevonden, anderen complimenten en een goed gevoel hebt gegeven, verhalen gedeeld, gezamenlijk activiteiten hebt uitgevoerd.</a:t>
            </a:r>
          </a:p>
          <a:p>
            <a:pPr marL="0" indent="0">
              <a:buNone/>
            </a:pPr>
            <a:r>
              <a:rPr lang="nl-NL" sz="2800" dirty="0">
                <a:solidFill>
                  <a:schemeClr val="bg1"/>
                </a:solidFill>
                <a:latin typeface="Garamond" panose="02020404030301010803" pitchFamily="18" charset="0"/>
              </a:rPr>
              <a:t>Zie het als een cadeau dat onbekenden je vertrouwd(er) geworden zijn. En dat je in een game wereld actief bent geweest zonder je alleen of geïsoleerd te voelen. </a:t>
            </a:r>
          </a:p>
          <a:p>
            <a:pPr marL="0" indent="0">
              <a:buNone/>
            </a:pPr>
            <a:r>
              <a:rPr lang="nl-NL" sz="2800" dirty="0">
                <a:solidFill>
                  <a:schemeClr val="bg1"/>
                </a:solidFill>
                <a:latin typeface="Garamond" panose="02020404030301010803" pitchFamily="18" charset="0"/>
              </a:rPr>
              <a:t>Nel is trots op je dat je zowel anderen als jezelf het vertrouwen hebt gegeven om Digispel samen </a:t>
            </a:r>
            <a:br>
              <a:rPr lang="nl-NL" sz="2800" dirty="0">
                <a:solidFill>
                  <a:schemeClr val="bg1"/>
                </a:solidFill>
                <a:latin typeface="Garamond" panose="02020404030301010803" pitchFamily="18" charset="0"/>
              </a:rPr>
            </a:br>
            <a:r>
              <a:rPr lang="nl-NL" sz="2800" dirty="0">
                <a:solidFill>
                  <a:schemeClr val="bg1"/>
                </a:solidFill>
                <a:latin typeface="Garamond" panose="02020404030301010803" pitchFamily="18" charset="0"/>
              </a:rPr>
              <a:t>met anderen te beleven.</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828889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44824"/>
            <a:ext cx="8229600" cy="4176464"/>
          </a:xfrm>
        </p:spPr>
        <p:txBody>
          <a:bodyPr>
            <a:noAutofit/>
          </a:bodyPr>
          <a:lstStyle/>
          <a:p>
            <a:pPr algn="l"/>
            <a:r>
              <a:rPr lang="nl-NL" sz="2600" dirty="0">
                <a:solidFill>
                  <a:schemeClr val="bg1"/>
                </a:solidFill>
                <a:latin typeface="Garamond" panose="02020404030301010803" pitchFamily="18" charset="0"/>
              </a:rPr>
              <a:t>Een HEROISCH MOMENT en goed gedaan, je hebt dit level uitgespeeld! Wat een toewijding heb je getoond. Geef jezelf </a:t>
            </a:r>
            <a:r>
              <a:rPr lang="nl-NL" sz="2600" b="1" dirty="0">
                <a:solidFill>
                  <a:schemeClr val="bg1"/>
                </a:solidFill>
                <a:latin typeface="Garamond" panose="02020404030301010803" pitchFamily="18" charset="0"/>
              </a:rPr>
              <a:t>5 XP extra </a:t>
            </a:r>
            <a:r>
              <a:rPr lang="nl-NL" sz="2600" dirty="0">
                <a:solidFill>
                  <a:schemeClr val="bg1"/>
                </a:solidFill>
                <a:latin typeface="Garamond" panose="02020404030301010803" pitchFamily="18" charset="0"/>
              </a:rPr>
              <a:t>voor flow en super heroïsche samenwerking!</a:t>
            </a:r>
            <a:br>
              <a:rPr lang="nl-NL" sz="2600" dirty="0">
                <a:solidFill>
                  <a:schemeClr val="bg1"/>
                </a:solidFill>
                <a:latin typeface="Garamond" panose="02020404030301010803" pitchFamily="18" charset="0"/>
              </a:rPr>
            </a:br>
            <a:br>
              <a:rPr lang="nl-NL" sz="2600" dirty="0">
                <a:solidFill>
                  <a:schemeClr val="bg1"/>
                </a:solidFill>
                <a:latin typeface="Garamond" panose="02020404030301010803" pitchFamily="18" charset="0"/>
              </a:rPr>
            </a:br>
            <a:r>
              <a:rPr lang="nl-NL" sz="2600" dirty="0">
                <a:solidFill>
                  <a:schemeClr val="bg1"/>
                </a:solidFill>
                <a:latin typeface="Garamond" panose="02020404030301010803" pitchFamily="18" charset="0"/>
              </a:rPr>
              <a:t>En weer een moment van FIERO behaald! Je weet wel, de term die afgeleid is uit het Italiaans en wordt gebruikt voor het gevoel als je tegenslag hebt overwonnen. </a:t>
            </a:r>
            <a:br>
              <a:rPr lang="nl-NL" sz="2600" dirty="0">
                <a:solidFill>
                  <a:schemeClr val="bg1"/>
                </a:solidFill>
                <a:latin typeface="Garamond" panose="02020404030301010803" pitchFamily="18" charset="0"/>
              </a:rPr>
            </a:br>
            <a:br>
              <a:rPr lang="nl-NL" sz="2600" dirty="0">
                <a:solidFill>
                  <a:schemeClr val="bg1"/>
                </a:solidFill>
                <a:latin typeface="Garamond" panose="02020404030301010803" pitchFamily="18" charset="0"/>
              </a:rPr>
            </a:br>
            <a:r>
              <a:rPr lang="nl-NL" sz="2600" dirty="0">
                <a:solidFill>
                  <a:schemeClr val="bg1"/>
                </a:solidFill>
                <a:latin typeface="Garamond" panose="02020404030301010803" pitchFamily="18" charset="0"/>
              </a:rPr>
              <a:t>Maar voordat je de verdiende medaille voor het behalen van dit level in ontvangst gaat nemen, mag je nog een laatste missie spelen.</a:t>
            </a:r>
            <a:br>
              <a:rPr lang="nl-NL" sz="2600" dirty="0">
                <a:solidFill>
                  <a:schemeClr val="bg1"/>
                </a:solidFill>
                <a:latin typeface="Garamond" panose="02020404030301010803" pitchFamily="18" charset="0"/>
              </a:rPr>
            </a:br>
            <a:br>
              <a:rPr lang="nl-NL" sz="2600" dirty="0">
                <a:solidFill>
                  <a:schemeClr val="bg1"/>
                </a:solidFill>
                <a:latin typeface="Garamond" panose="02020404030301010803" pitchFamily="18" charset="0"/>
              </a:rPr>
            </a:br>
            <a:endParaRPr lang="nl-NL" sz="2600" dirty="0">
              <a:solidFill>
                <a:schemeClr val="bg1"/>
              </a:solidFill>
              <a:latin typeface="Garamond" panose="02020404030301010803" pitchFamily="18"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
        <p:nvSpPr>
          <p:cNvPr id="5" name="Titel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b="1" dirty="0">
                <a:solidFill>
                  <a:prstClr val="white"/>
                </a:solidFill>
                <a:latin typeface="Agency FB" panose="020B0503020202020204" pitchFamily="34" charset="0"/>
              </a:rPr>
              <a:t>Level </a:t>
            </a:r>
            <a:r>
              <a:rPr lang="nl-NL" b="1" dirty="0" err="1">
                <a:solidFill>
                  <a:prstClr val="white"/>
                </a:solidFill>
                <a:latin typeface="Agency FB" panose="020B0503020202020204" pitchFamily="34" charset="0"/>
              </a:rPr>
              <a:t>completed</a:t>
            </a:r>
            <a:endParaRPr lang="nl-NL" b="1" dirty="0">
              <a:solidFill>
                <a:prstClr val="white"/>
              </a:solidFill>
              <a:latin typeface="Agency FB" panose="020B0503020202020204" pitchFamily="34" charset="0"/>
            </a:endParaRPr>
          </a:p>
        </p:txBody>
      </p:sp>
    </p:spTree>
    <p:extLst>
      <p:ext uri="{BB962C8B-B14F-4D97-AF65-F5344CB8AC3E}">
        <p14:creationId xmlns:p14="http://schemas.microsoft.com/office/powerpoint/2010/main" val="3066712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Aan de slag</a:t>
            </a:r>
          </a:p>
        </p:txBody>
      </p:sp>
      <p:sp>
        <p:nvSpPr>
          <p:cNvPr id="3" name="Tijdelijke aanduiding voor inhoud 2"/>
          <p:cNvSpPr>
            <a:spLocks noGrp="1"/>
          </p:cNvSpPr>
          <p:nvPr>
            <p:ph idx="1"/>
          </p:nvPr>
        </p:nvSpPr>
        <p:spPr/>
        <p:txBody>
          <a:bodyPr/>
          <a:lstStyle/>
          <a:p>
            <a:pPr marL="0" indent="0" algn="ctr">
              <a:buNone/>
            </a:pPr>
            <a:endParaRPr lang="nl-NL" dirty="0">
              <a:solidFill>
                <a:schemeClr val="bg1"/>
              </a:solidFill>
              <a:latin typeface="Garamond" panose="02020404030301010803" pitchFamily="18" charset="0"/>
            </a:endParaRPr>
          </a:p>
          <a:p>
            <a:pPr marL="0" indent="0" algn="ctr">
              <a:buNone/>
            </a:pPr>
            <a:endParaRPr lang="nl-NL"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Klik op de Next button </a:t>
            </a:r>
          </a:p>
          <a:p>
            <a:pPr marL="0" indent="0" algn="ctr">
              <a:buNone/>
            </a:pPr>
            <a:r>
              <a:rPr lang="nl-NL" dirty="0">
                <a:solidFill>
                  <a:schemeClr val="bg1"/>
                </a:solidFill>
                <a:latin typeface="Garamond" panose="02020404030301010803" pitchFamily="18" charset="0"/>
              </a:rPr>
              <a:t>en ga </a:t>
            </a:r>
          </a:p>
          <a:p>
            <a:pPr marL="0" indent="0" algn="ctr">
              <a:buNone/>
            </a:pPr>
            <a:r>
              <a:rPr lang="nl-NL" dirty="0">
                <a:solidFill>
                  <a:schemeClr val="bg1"/>
                </a:solidFill>
                <a:latin typeface="Garamond" panose="02020404030301010803" pitchFamily="18" charset="0"/>
              </a:rPr>
              <a:t>REAL TIME naar je missie.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2531259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695613" y="2780928"/>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missie #9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1178069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878627" y="620688"/>
            <a:ext cx="7668852" cy="720080"/>
          </a:xfrm>
          <a:solidFill>
            <a:schemeClr val="accent1"/>
          </a:solidFill>
        </p:spPr>
        <p:txBody>
          <a:bodyPr>
            <a:noAutofit/>
          </a:bodyPr>
          <a:lstStyle/>
          <a:p>
            <a:pPr algn="ctr"/>
            <a:r>
              <a:rPr lang="nl-NL" sz="2600" dirty="0">
                <a:latin typeface="a_Algerius" panose="04040705040802020702" pitchFamily="82" charset="-52"/>
              </a:rPr>
              <a:t>Level 4: </a:t>
            </a:r>
            <a:r>
              <a:rPr lang="nl-NL" sz="2600" dirty="0" err="1">
                <a:latin typeface="a_Algerius" panose="04040705040802020702" pitchFamily="82" charset="-52"/>
              </a:rPr>
              <a:t>this</a:t>
            </a:r>
            <a:r>
              <a:rPr lang="nl-NL" sz="2600" dirty="0">
                <a:latin typeface="a_Algerius" panose="04040705040802020702" pitchFamily="82" charset="-52"/>
              </a:rPr>
              <a:t> Game is </a:t>
            </a:r>
            <a:r>
              <a:rPr lang="nl-NL" sz="2600" dirty="0" err="1">
                <a:latin typeface="a_Algerius" panose="04040705040802020702" pitchFamily="82" charset="-52"/>
              </a:rPr>
              <a:t>epic</a:t>
            </a:r>
            <a:r>
              <a:rPr lang="nl-NL" sz="2600" dirty="0">
                <a:latin typeface="a_Algerius" panose="04040705040802020702" pitchFamily="82" charset="-52"/>
              </a:rPr>
              <a:t>!</a:t>
            </a:r>
            <a:endParaRPr lang="nl-NL" sz="26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4821"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#9</a:t>
            </a:r>
            <a:endParaRPr lang="nl-NL" sz="2400" b="1" dirty="0">
              <a:solidFill>
                <a:prstClr val="white"/>
              </a:solidFill>
              <a:latin typeface="a_Algerius" panose="04040705040802020702" pitchFamily="82" charset="-52"/>
            </a:endParaRPr>
          </a:p>
        </p:txBody>
      </p:sp>
      <p:sp>
        <p:nvSpPr>
          <p:cNvPr id="6" name="Rechthoek 5"/>
          <p:cNvSpPr/>
          <p:nvPr/>
        </p:nvSpPr>
        <p:spPr>
          <a:xfrm>
            <a:off x="683568" y="2132856"/>
            <a:ext cx="7848871" cy="4401205"/>
          </a:xfrm>
          <a:prstGeom prst="rect">
            <a:avLst/>
          </a:prstGeom>
        </p:spPr>
        <p:txBody>
          <a:bodyPr wrap="square">
            <a:spAutoFit/>
          </a:bodyPr>
          <a:lstStyle/>
          <a:p>
            <a:pPr algn="ctr"/>
            <a:r>
              <a:rPr lang="nl-NL" sz="2800" dirty="0">
                <a:solidFill>
                  <a:prstClr val="white"/>
                </a:solidFill>
                <a:latin typeface="Garamond" panose="02020404030301010803" pitchFamily="18" charset="0"/>
              </a:rPr>
              <a:t>Bezoek de omgeving van </a:t>
            </a:r>
            <a:r>
              <a:rPr lang="nl-NL" sz="2800" dirty="0" err="1">
                <a:solidFill>
                  <a:prstClr val="white"/>
                </a:solidFill>
                <a:latin typeface="Garamond" panose="02020404030301010803" pitchFamily="18" charset="0"/>
              </a:rPr>
              <a:t>Cospace</a:t>
            </a:r>
            <a:r>
              <a:rPr lang="nl-NL" sz="2800" dirty="0">
                <a:solidFill>
                  <a:prstClr val="white"/>
                </a:solidFill>
                <a:latin typeface="Garamond" panose="02020404030301010803" pitchFamily="18" charset="0"/>
              </a:rPr>
              <a:t> via </a:t>
            </a:r>
            <a:r>
              <a:rPr lang="nl-NL" sz="2800" dirty="0">
                <a:solidFill>
                  <a:prstClr val="white"/>
                </a:solidFill>
                <a:latin typeface="Garamond" panose="02020404030301010803" pitchFamily="18" charset="0"/>
                <a:hlinkClick r:id="rId5"/>
              </a:rPr>
              <a:t>https://cospac.es/edu/OpS9</a:t>
            </a:r>
            <a:r>
              <a:rPr lang="nl-NL" sz="2800" dirty="0">
                <a:solidFill>
                  <a:prstClr val="white"/>
                </a:solidFill>
                <a:latin typeface="Garamond" panose="02020404030301010803" pitchFamily="18" charset="0"/>
              </a:rPr>
              <a:t> en verplaats je naar het deel met het roze huis. Neem te tijd om daar rond te lopen en je beloning te vinden.  </a:t>
            </a:r>
          </a:p>
          <a:p>
            <a:pPr algn="ctr"/>
            <a:r>
              <a:rPr lang="nl-NL" sz="2800" dirty="0">
                <a:solidFill>
                  <a:prstClr val="white"/>
                </a:solidFill>
                <a:latin typeface="Garamond" panose="02020404030301010803" pitchFamily="18" charset="0"/>
              </a:rPr>
              <a:t>Deel je resultaat op originele wijze met anderen op de Digispel community. Reageer ook op de </a:t>
            </a:r>
            <a:r>
              <a:rPr lang="nl-NL" sz="2800" dirty="0" err="1">
                <a:solidFill>
                  <a:prstClr val="white"/>
                </a:solidFill>
                <a:latin typeface="Garamond" panose="02020404030301010803" pitchFamily="18" charset="0"/>
              </a:rPr>
              <a:t>posts</a:t>
            </a:r>
            <a:r>
              <a:rPr lang="nl-NL" sz="2800" dirty="0">
                <a:solidFill>
                  <a:prstClr val="white"/>
                </a:solidFill>
                <a:latin typeface="Garamond" panose="02020404030301010803" pitchFamily="18" charset="0"/>
              </a:rPr>
              <a:t> van anderen.</a:t>
            </a:r>
          </a:p>
          <a:p>
            <a:pPr algn="ctr"/>
            <a:r>
              <a:rPr lang="nl-NL" sz="2800" dirty="0">
                <a:solidFill>
                  <a:prstClr val="white"/>
                </a:solidFill>
                <a:latin typeface="Garamond" panose="02020404030301010803" pitchFamily="18" charset="0"/>
              </a:rPr>
              <a:t>Neem je resultaat (en reacties) op in je portfolio </a:t>
            </a:r>
            <a:br>
              <a:rPr lang="nl-NL" sz="2800" dirty="0">
                <a:solidFill>
                  <a:prstClr val="white"/>
                </a:solidFill>
                <a:latin typeface="Garamond" panose="02020404030301010803" pitchFamily="18" charset="0"/>
              </a:rPr>
            </a:br>
            <a:r>
              <a:rPr lang="nl-NL" sz="2800" dirty="0">
                <a:solidFill>
                  <a:prstClr val="white"/>
                </a:solidFill>
                <a:latin typeface="Garamond" panose="02020404030301010803" pitchFamily="18" charset="0"/>
              </a:rPr>
              <a:t>o.v.v. mission card nr.</a:t>
            </a:r>
          </a:p>
          <a:p>
            <a:pPr algn="ctr"/>
            <a:endParaRPr lang="nl-NL" sz="2800" dirty="0">
              <a:solidFill>
                <a:prstClr val="white"/>
              </a:solidFill>
              <a:latin typeface="Garamond" panose="02020404030301010803" pitchFamily="18" charset="0"/>
            </a:endParaRPr>
          </a:p>
        </p:txBody>
      </p:sp>
    </p:spTree>
    <p:extLst>
      <p:ext uri="{BB962C8B-B14F-4D97-AF65-F5344CB8AC3E}">
        <p14:creationId xmlns:p14="http://schemas.microsoft.com/office/powerpoint/2010/main" val="2223178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548680"/>
            <a:ext cx="8229600" cy="6309320"/>
          </a:xfrm>
        </p:spPr>
        <p:txBody>
          <a:bodyPr>
            <a:normAutofit/>
          </a:bodyPr>
          <a:lstStyle/>
          <a:p>
            <a:pPr marL="0" indent="0" algn="ctr">
              <a:buNone/>
            </a:pPr>
            <a:endParaRPr lang="nl-NL" sz="4400" b="1" dirty="0">
              <a:latin typeface="Agency FB" panose="020B0503020202020204" pitchFamily="34" charset="0"/>
            </a:endParaRPr>
          </a:p>
          <a:p>
            <a:pPr marL="0" indent="0" algn="ctr">
              <a:buNone/>
            </a:pPr>
            <a:endParaRPr lang="nl-NL" sz="4400" b="1" dirty="0">
              <a:latin typeface="Agency FB" panose="020B0503020202020204" pitchFamily="34" charset="0"/>
            </a:endParaRPr>
          </a:p>
          <a:p>
            <a:pPr marL="0" indent="0" algn="ctr">
              <a:buNone/>
            </a:pPr>
            <a:r>
              <a:rPr lang="nl-NL" sz="4400" b="1" dirty="0">
                <a:latin typeface="Agency FB" panose="020B0503020202020204" pitchFamily="34" charset="0"/>
              </a:rPr>
              <a:t>Einde van dit level</a:t>
            </a:r>
          </a:p>
          <a:p>
            <a:pPr marL="0" indent="0" algn="ctr">
              <a:buNone/>
            </a:pPr>
            <a:r>
              <a:rPr lang="nl-NL" sz="5400" b="1" dirty="0">
                <a:latin typeface="Agency FB" panose="020B0503020202020204" pitchFamily="34" charset="0"/>
              </a:rPr>
              <a:t>Gefeliciteerd met je</a:t>
            </a:r>
          </a:p>
          <a:p>
            <a:pPr marL="0" indent="0" algn="ctr">
              <a:buNone/>
            </a:pPr>
            <a:r>
              <a:rPr lang="nl-NL" sz="5400" b="1" dirty="0">
                <a:latin typeface="Agency FB" panose="020B0503020202020204" pitchFamily="34" charset="0"/>
              </a:rPr>
              <a:t> gouden medaille!</a:t>
            </a:r>
          </a:p>
          <a:p>
            <a:pPr marL="0" indent="0" algn="ctr">
              <a:buNone/>
            </a:pPr>
            <a:r>
              <a:rPr lang="nl-NL" sz="2800" b="1" dirty="0">
                <a:latin typeface="Agency FB" panose="020B0503020202020204" pitchFamily="34" charset="0"/>
              </a:rPr>
              <a:t>(en super dat je voor de status </a:t>
            </a:r>
          </a:p>
          <a:p>
            <a:pPr marL="0" indent="0" algn="ctr">
              <a:buNone/>
            </a:pPr>
            <a:r>
              <a:rPr lang="nl-NL" sz="2800" b="1" dirty="0">
                <a:latin typeface="Agency FB" panose="020B0503020202020204" pitchFamily="34" charset="0"/>
              </a:rPr>
              <a:t>DIGISPELMASTER </a:t>
            </a:r>
            <a:br>
              <a:rPr lang="nl-NL" sz="2800" b="1" dirty="0">
                <a:latin typeface="Agency FB" panose="020B0503020202020204" pitchFamily="34" charset="0"/>
              </a:rPr>
            </a:br>
            <a:r>
              <a:rPr lang="nl-NL" sz="2800" b="1" dirty="0">
                <a:latin typeface="Agency FB" panose="020B0503020202020204" pitchFamily="34" charset="0"/>
              </a:rPr>
              <a:t>gaat </a:t>
            </a:r>
            <a:r>
              <a:rPr lang="nl-NL" sz="2800" b="1">
                <a:latin typeface="Agency FB" panose="020B0503020202020204" pitchFamily="34" charset="0"/>
              </a:rPr>
              <a:t>in het volgende </a:t>
            </a:r>
            <a:r>
              <a:rPr lang="nl-NL" sz="2800" b="1" dirty="0">
                <a:latin typeface="Agency FB" panose="020B0503020202020204" pitchFamily="34" charset="0"/>
              </a:rPr>
              <a:t>level!)</a:t>
            </a:r>
          </a:p>
        </p:txBody>
      </p:sp>
    </p:spTree>
    <p:extLst>
      <p:ext uri="{BB962C8B-B14F-4D97-AF65-F5344CB8AC3E}">
        <p14:creationId xmlns:p14="http://schemas.microsoft.com/office/powerpoint/2010/main" val="4209488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Positieve Feedback</a:t>
            </a:r>
          </a:p>
        </p:txBody>
      </p:sp>
      <p:sp>
        <p:nvSpPr>
          <p:cNvPr id="3" name="Tijdelijke aanduiding voor inhoud 2"/>
          <p:cNvSpPr>
            <a:spLocks noGrp="1"/>
          </p:cNvSpPr>
          <p:nvPr>
            <p:ph idx="1"/>
          </p:nvPr>
        </p:nvSpPr>
        <p:spPr>
          <a:xfrm>
            <a:off x="457200" y="1484784"/>
            <a:ext cx="8291264" cy="5256584"/>
          </a:xfrm>
        </p:spPr>
        <p:txBody>
          <a:bodyPr>
            <a:normAutofit/>
          </a:bodyPr>
          <a:lstStyle/>
          <a:p>
            <a:pPr marL="0" indent="0">
              <a:buNone/>
            </a:pPr>
            <a:r>
              <a:rPr lang="nl-NL" sz="2800" dirty="0">
                <a:solidFill>
                  <a:schemeClr val="bg1"/>
                </a:solidFill>
                <a:latin typeface="Garamond" panose="02020404030301010803" pitchFamily="18" charset="0"/>
              </a:rPr>
              <a:t>Plezier beleven aan falen, heet </a:t>
            </a:r>
            <a:r>
              <a:rPr lang="nl-NL" sz="2800" dirty="0" err="1">
                <a:solidFill>
                  <a:schemeClr val="bg1"/>
                </a:solidFill>
                <a:latin typeface="Garamond" panose="02020404030301010803" pitchFamily="18" charset="0"/>
              </a:rPr>
              <a:t>fun</a:t>
            </a:r>
            <a:r>
              <a:rPr lang="nl-NL" sz="2800" dirty="0">
                <a:solidFill>
                  <a:schemeClr val="bg1"/>
                </a:solidFill>
                <a:latin typeface="Garamond" panose="02020404030301010803" pitchFamily="18" charset="0"/>
              </a:rPr>
              <a:t>-failure. Onderzoek  naar </a:t>
            </a:r>
            <a:r>
              <a:rPr lang="nl-NL" sz="2800" dirty="0" err="1">
                <a:solidFill>
                  <a:schemeClr val="bg1"/>
                </a:solidFill>
                <a:latin typeface="Garamond" panose="02020404030301010803" pitchFamily="18" charset="0"/>
              </a:rPr>
              <a:t>fun</a:t>
            </a:r>
            <a:r>
              <a:rPr lang="nl-NL" sz="2800" dirty="0">
                <a:solidFill>
                  <a:schemeClr val="bg1"/>
                </a:solidFill>
                <a:latin typeface="Garamond" panose="02020404030301010803" pitchFamily="18" charset="0"/>
              </a:rPr>
              <a:t>-failure bevestigt inderdaad dat gamers het fijn vinden om te falen. </a:t>
            </a:r>
          </a:p>
          <a:p>
            <a:pPr marL="0" indent="0">
              <a:buNone/>
            </a:pPr>
            <a:r>
              <a:rPr lang="nl-NL" sz="2800" dirty="0">
                <a:solidFill>
                  <a:schemeClr val="bg1"/>
                </a:solidFill>
                <a:latin typeface="Garamond" panose="02020404030301010803" pitchFamily="18" charset="0"/>
              </a:rPr>
              <a:t>Het blijkt namelijk dat een juiste terugkoppeling op fouten vooral een beloning is. POSITIEVE FEEDBACK op fouten versterkt ons gevoel dat we het resultaat (van het spel) kunnen beïnvloeden.</a:t>
            </a:r>
          </a:p>
          <a:p>
            <a:pPr marL="0" indent="0">
              <a:buNone/>
            </a:pPr>
            <a:r>
              <a:rPr lang="nl-NL" sz="2800" dirty="0">
                <a:solidFill>
                  <a:schemeClr val="bg1"/>
                </a:solidFill>
                <a:latin typeface="Garamond" panose="02020404030301010803" pitchFamily="18" charset="0"/>
              </a:rPr>
              <a:t>Gamers geven NIET op omdat ze optimistisch zijn en geloven dat “nog één keertje” proberen WEL tot succes leidt: een ‘</a:t>
            </a:r>
            <a:r>
              <a:rPr lang="nl-NL" sz="2800" dirty="0" err="1">
                <a:solidFill>
                  <a:schemeClr val="bg1"/>
                </a:solidFill>
                <a:latin typeface="Garamond" panose="02020404030301010803" pitchFamily="18" charset="0"/>
              </a:rPr>
              <a:t>growth</a:t>
            </a:r>
            <a:r>
              <a:rPr lang="nl-NL" sz="2800" dirty="0">
                <a:solidFill>
                  <a:schemeClr val="bg1"/>
                </a:solidFill>
                <a:latin typeface="Garamond" panose="02020404030301010803" pitchFamily="18" charset="0"/>
              </a:rPr>
              <a:t> </a:t>
            </a:r>
            <a:r>
              <a:rPr lang="nl-NL" sz="2800" dirty="0" err="1">
                <a:solidFill>
                  <a:schemeClr val="bg1"/>
                </a:solidFill>
                <a:latin typeface="Garamond" panose="02020404030301010803" pitchFamily="18" charset="0"/>
              </a:rPr>
              <a:t>mindset</a:t>
            </a:r>
            <a:r>
              <a:rPr lang="nl-NL" sz="2800" dirty="0">
                <a:solidFill>
                  <a:schemeClr val="bg1"/>
                </a:solidFill>
                <a:latin typeface="Garamond" panose="02020404030301010803" pitchFamily="18" charset="0"/>
              </a:rPr>
              <a:t>’.</a:t>
            </a:r>
            <a:endParaRPr lang="nl-NL" sz="2800" dirty="0">
              <a:latin typeface="Garamond" panose="02020404030301010803" pitchFamily="18"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1208626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a:solidFill>
                  <a:schemeClr val="bg1"/>
                </a:solidFill>
                <a:latin typeface="Agency FB" panose="020B0503020202020204" pitchFamily="34" charset="0"/>
              </a:rPr>
              <a:t>Growth</a:t>
            </a:r>
            <a:r>
              <a:rPr lang="nl-NL" b="1" dirty="0">
                <a:solidFill>
                  <a:schemeClr val="bg1"/>
                </a:solidFill>
                <a:latin typeface="Agency FB" panose="020B0503020202020204" pitchFamily="34" charset="0"/>
              </a:rPr>
              <a:t> </a:t>
            </a:r>
            <a:r>
              <a:rPr lang="nl-NL" b="1" dirty="0" err="1">
                <a:solidFill>
                  <a:schemeClr val="bg1"/>
                </a:solidFill>
                <a:latin typeface="Agency FB" panose="020B0503020202020204" pitchFamily="34" charset="0"/>
              </a:rPr>
              <a:t>mindset</a:t>
            </a:r>
            <a:endParaRPr lang="nl-NL" b="1" dirty="0">
              <a:solidFill>
                <a:schemeClr val="bg1"/>
              </a:solidFill>
              <a:latin typeface="Agency FB" panose="020B0503020202020204" pitchFamily="34" charset="0"/>
            </a:endParaRPr>
          </a:p>
        </p:txBody>
      </p:sp>
      <p:sp>
        <p:nvSpPr>
          <p:cNvPr id="3" name="Tijdelijke aanduiding voor inhoud 2"/>
          <p:cNvSpPr>
            <a:spLocks noGrp="1"/>
          </p:cNvSpPr>
          <p:nvPr>
            <p:ph idx="1"/>
          </p:nvPr>
        </p:nvSpPr>
        <p:spPr>
          <a:xfrm>
            <a:off x="457200" y="1484784"/>
            <a:ext cx="8291264" cy="5256584"/>
          </a:xfrm>
        </p:spPr>
        <p:txBody>
          <a:bodyPr>
            <a:normAutofit/>
          </a:bodyPr>
          <a:lstStyle/>
          <a:p>
            <a:pPr marL="0" indent="0">
              <a:buNone/>
            </a:pPr>
            <a:r>
              <a:rPr lang="nl-NL" sz="2800" dirty="0">
                <a:solidFill>
                  <a:schemeClr val="bg1"/>
                </a:solidFill>
                <a:latin typeface="Garamond" panose="02020404030301010803" pitchFamily="18" charset="0"/>
              </a:rPr>
              <a:t>Carol </a:t>
            </a:r>
            <a:r>
              <a:rPr lang="nl-NL" sz="2800" dirty="0" err="1">
                <a:solidFill>
                  <a:schemeClr val="bg1"/>
                </a:solidFill>
                <a:latin typeface="Garamond" panose="02020404030301010803" pitchFamily="18" charset="0"/>
              </a:rPr>
              <a:t>Dweck</a:t>
            </a:r>
            <a:r>
              <a:rPr lang="nl-NL" sz="2800" dirty="0">
                <a:solidFill>
                  <a:schemeClr val="bg1"/>
                </a:solidFill>
                <a:latin typeface="Garamond" panose="02020404030301010803" pitchFamily="18" charset="0"/>
              </a:rPr>
              <a:t> verrichtte uitvoerig onderzoek naar de bronnen voor motivatie om te leren en ontdekte dat er 2 </a:t>
            </a:r>
            <a:r>
              <a:rPr lang="nl-NL" sz="2800" dirty="0" err="1">
                <a:solidFill>
                  <a:schemeClr val="bg1"/>
                </a:solidFill>
                <a:latin typeface="Garamond" panose="02020404030301010803" pitchFamily="18" charset="0"/>
              </a:rPr>
              <a:t>mindsets</a:t>
            </a:r>
            <a:r>
              <a:rPr lang="nl-NL" sz="2800" dirty="0">
                <a:solidFill>
                  <a:schemeClr val="bg1"/>
                </a:solidFill>
                <a:latin typeface="Garamond" panose="02020404030301010803" pitchFamily="18" charset="0"/>
              </a:rPr>
              <a:t> zijn: de statische- en de op groei gerichte </a:t>
            </a:r>
            <a:r>
              <a:rPr lang="nl-NL" sz="2800" dirty="0" err="1">
                <a:solidFill>
                  <a:schemeClr val="bg1"/>
                </a:solidFill>
                <a:latin typeface="Garamond" panose="02020404030301010803" pitchFamily="18" charset="0"/>
              </a:rPr>
              <a:t>mindset</a:t>
            </a:r>
            <a:r>
              <a:rPr lang="nl-NL" sz="2800" dirty="0">
                <a:solidFill>
                  <a:schemeClr val="bg1"/>
                </a:solidFill>
                <a:latin typeface="Garamond" panose="02020404030301010803" pitchFamily="18" charset="0"/>
              </a:rPr>
              <a:t> (</a:t>
            </a:r>
            <a:r>
              <a:rPr lang="nl-NL" sz="2800" dirty="0" err="1">
                <a:solidFill>
                  <a:schemeClr val="bg1"/>
                </a:solidFill>
                <a:latin typeface="Garamond" panose="02020404030301010803" pitchFamily="18" charset="0"/>
              </a:rPr>
              <a:t>growth</a:t>
            </a:r>
            <a:r>
              <a:rPr lang="nl-NL" sz="2800" dirty="0">
                <a:solidFill>
                  <a:schemeClr val="bg1"/>
                </a:solidFill>
                <a:latin typeface="Garamond" panose="02020404030301010803" pitchFamily="18" charset="0"/>
              </a:rPr>
              <a:t> </a:t>
            </a:r>
            <a:r>
              <a:rPr lang="nl-NL" sz="2800" dirty="0" err="1">
                <a:solidFill>
                  <a:schemeClr val="bg1"/>
                </a:solidFill>
                <a:latin typeface="Garamond" panose="02020404030301010803" pitchFamily="18" charset="0"/>
              </a:rPr>
              <a:t>mindset</a:t>
            </a:r>
            <a:r>
              <a:rPr lang="nl-NL" sz="2800" dirty="0">
                <a:solidFill>
                  <a:schemeClr val="bg1"/>
                </a:solidFill>
                <a:latin typeface="Garamond" panose="02020404030301010803" pitchFamily="18" charset="0"/>
              </a:rPr>
              <a:t>). </a:t>
            </a:r>
          </a:p>
          <a:p>
            <a:pPr marL="0" indent="0">
              <a:buNone/>
            </a:pPr>
            <a:r>
              <a:rPr lang="nl-NL" sz="2800" dirty="0">
                <a:solidFill>
                  <a:schemeClr val="bg1"/>
                </a:solidFill>
                <a:latin typeface="Garamond" panose="02020404030301010803" pitchFamily="18" charset="0"/>
              </a:rPr>
              <a:t>Een leeromgeving met ruimte voor ‘</a:t>
            </a:r>
            <a:r>
              <a:rPr lang="nl-NL" sz="2800" dirty="0" err="1">
                <a:solidFill>
                  <a:schemeClr val="bg1"/>
                </a:solidFill>
                <a:latin typeface="Garamond" panose="02020404030301010803" pitchFamily="18" charset="0"/>
              </a:rPr>
              <a:t>growth</a:t>
            </a:r>
            <a:r>
              <a:rPr lang="nl-NL" sz="2800" dirty="0">
                <a:solidFill>
                  <a:schemeClr val="bg1"/>
                </a:solidFill>
                <a:latin typeface="Garamond" panose="02020404030301010803" pitchFamily="18" charset="0"/>
              </a:rPr>
              <a:t>’ en waarin fouten maken mag, maakt iemand  beter, gezonder, minder depressief en succesvoller. In de sport, het bedrijfsleven, het onderwijs en ja, ook in games. </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400275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a:solidFill>
                  <a:schemeClr val="bg1"/>
                </a:solidFill>
                <a:latin typeface="Agency FB" panose="020B0503020202020204" pitchFamily="34" charset="0"/>
              </a:rPr>
              <a:t>Growth</a:t>
            </a:r>
            <a:r>
              <a:rPr lang="nl-NL" b="1" dirty="0">
                <a:solidFill>
                  <a:schemeClr val="bg1"/>
                </a:solidFill>
                <a:latin typeface="Agency FB" panose="020B0503020202020204" pitchFamily="34" charset="0"/>
              </a:rPr>
              <a:t> </a:t>
            </a:r>
            <a:r>
              <a:rPr lang="nl-NL" b="1" dirty="0" err="1">
                <a:solidFill>
                  <a:schemeClr val="bg1"/>
                </a:solidFill>
                <a:latin typeface="Agency FB" panose="020B0503020202020204" pitchFamily="34" charset="0"/>
              </a:rPr>
              <a:t>mindset</a:t>
            </a:r>
            <a:endParaRPr lang="nl-NL" b="1" dirty="0">
              <a:solidFill>
                <a:schemeClr val="bg1"/>
              </a:solidFill>
              <a:latin typeface="Agency FB" panose="020B0503020202020204" pitchFamily="34" charset="0"/>
            </a:endParaRPr>
          </a:p>
        </p:txBody>
      </p:sp>
      <p:sp>
        <p:nvSpPr>
          <p:cNvPr id="3" name="Tijdelijke aanduiding voor inhoud 2"/>
          <p:cNvSpPr>
            <a:spLocks noGrp="1"/>
          </p:cNvSpPr>
          <p:nvPr>
            <p:ph idx="1"/>
          </p:nvPr>
        </p:nvSpPr>
        <p:spPr>
          <a:xfrm>
            <a:off x="457200" y="1484784"/>
            <a:ext cx="8291264" cy="5256584"/>
          </a:xfrm>
        </p:spPr>
        <p:txBody>
          <a:bodyPr>
            <a:normAutofit/>
          </a:bodyPr>
          <a:lstStyle/>
          <a:p>
            <a:pPr marL="0" indent="0">
              <a:buNone/>
            </a:pPr>
            <a:r>
              <a:rPr lang="nl-NL" sz="2800" dirty="0">
                <a:solidFill>
                  <a:schemeClr val="bg1"/>
                </a:solidFill>
                <a:latin typeface="Garamond" panose="02020404030301010803" pitchFamily="18" charset="0"/>
              </a:rPr>
              <a:t>Natuurlijk kun je ook te ver gaan: een overdaad aan optimisme schaadt, net zoals een tekort. </a:t>
            </a:r>
          </a:p>
          <a:p>
            <a:pPr marL="0" indent="0">
              <a:buNone/>
            </a:pPr>
            <a:r>
              <a:rPr lang="nl-NL" sz="2800" dirty="0">
                <a:solidFill>
                  <a:schemeClr val="bg1"/>
                </a:solidFill>
                <a:latin typeface="Garamond" panose="02020404030301010803" pitchFamily="18" charset="0"/>
              </a:rPr>
              <a:t>Er is balans als onze inspanningen in evenwicht zijn met onze mogelijkheden. Dat heet ‘flexibel optimisme’. </a:t>
            </a:r>
          </a:p>
          <a:p>
            <a:pPr marL="0" indent="0">
              <a:buNone/>
            </a:pPr>
            <a:r>
              <a:rPr lang="nl-NL" sz="2800" dirty="0">
                <a:solidFill>
                  <a:schemeClr val="bg1"/>
                </a:solidFill>
                <a:latin typeface="Garamond" panose="02020404030301010803" pitchFamily="18" charset="0"/>
              </a:rPr>
              <a:t>Games zijn PRIMA omgevingen om dit FLEXIBELE OPTIMISME te oefenen. Als ze er voor zorgen dat mislukken interessant blijft, blijven we spelen. Want zeg nou zelf: als je faalt maar een nieuwe poging kunt wagen, ben je nog steeds op missie. Dat voelt goed! </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3180135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Aan de slag</a:t>
            </a:r>
          </a:p>
        </p:txBody>
      </p:sp>
      <p:sp>
        <p:nvSpPr>
          <p:cNvPr id="3" name="Tijdelijke aanduiding voor inhoud 2"/>
          <p:cNvSpPr>
            <a:spLocks noGrp="1"/>
          </p:cNvSpPr>
          <p:nvPr>
            <p:ph idx="1"/>
          </p:nvPr>
        </p:nvSpPr>
        <p:spPr/>
        <p:txBody>
          <a:bodyPr>
            <a:normAutofit/>
          </a:bodyPr>
          <a:lstStyle/>
          <a:p>
            <a:pPr marL="0" indent="0" algn="ctr">
              <a:buNone/>
            </a:pPr>
            <a:r>
              <a:rPr lang="nl-NL" dirty="0">
                <a:solidFill>
                  <a:schemeClr val="bg1"/>
                </a:solidFill>
                <a:latin typeface="Garamond" panose="02020404030301010803" pitchFamily="18" charset="0"/>
              </a:rPr>
              <a:t>En winnen? Dat betekent einde missie. Dat geeft je slechts een tijdelijk goed gevoel. Je wilt snel naar een volgende missie: next level, of next game. </a:t>
            </a:r>
          </a:p>
          <a:p>
            <a:pPr marL="0" indent="0" algn="ctr">
              <a:buNone/>
            </a:pPr>
            <a:r>
              <a:rPr lang="nl-NL" dirty="0">
                <a:solidFill>
                  <a:schemeClr val="bg1"/>
                </a:solidFill>
                <a:latin typeface="Garamond" panose="02020404030301010803" pitchFamily="18" charset="0"/>
              </a:rPr>
              <a:t>Dit ga jij ook beleven, klik op de Next button </a:t>
            </a:r>
          </a:p>
          <a:p>
            <a:pPr marL="0" indent="0" algn="ctr">
              <a:buNone/>
            </a:pPr>
            <a:r>
              <a:rPr lang="nl-NL" dirty="0">
                <a:solidFill>
                  <a:schemeClr val="bg1"/>
                </a:solidFill>
                <a:latin typeface="Garamond" panose="02020404030301010803" pitchFamily="18" charset="0"/>
              </a:rPr>
              <a:t>en ga </a:t>
            </a:r>
          </a:p>
          <a:p>
            <a:pPr marL="0" indent="0" algn="ctr">
              <a:buNone/>
            </a:pPr>
            <a:r>
              <a:rPr lang="nl-NL" dirty="0">
                <a:solidFill>
                  <a:schemeClr val="bg1"/>
                </a:solidFill>
                <a:latin typeface="Garamond" panose="02020404030301010803" pitchFamily="18" charset="0"/>
              </a:rPr>
              <a:t>REAL TIME naar je missie.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2148661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724146" y="2492896"/>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een </a:t>
            </a:r>
            <a:r>
              <a:rPr lang="nl-NL" sz="3600" i="1" dirty="0">
                <a:solidFill>
                  <a:prstClr val="white"/>
                </a:solidFill>
                <a:latin typeface="Garamond" panose="02020404030301010803" pitchFamily="18" charset="0"/>
              </a:rPr>
              <a:t>verplichte</a:t>
            </a:r>
            <a:r>
              <a:rPr lang="nl-NL" sz="3600" dirty="0">
                <a:solidFill>
                  <a:prstClr val="white"/>
                </a:solidFill>
                <a:latin typeface="Garamond" panose="02020404030301010803" pitchFamily="18" charset="0"/>
              </a:rPr>
              <a:t> missie #Scoutingkamp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370073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1043608" y="620688"/>
            <a:ext cx="7524519" cy="720080"/>
          </a:xfrm>
          <a:solidFill>
            <a:schemeClr val="accent1"/>
          </a:solidFill>
        </p:spPr>
        <p:txBody>
          <a:bodyPr>
            <a:noAutofit/>
          </a:bodyPr>
          <a:lstStyle/>
          <a:p>
            <a:pPr algn="ctr"/>
            <a:r>
              <a:rPr lang="nl-NL" sz="2600" dirty="0">
                <a:latin typeface="a_Algerius" panose="04040705040802020702" pitchFamily="82" charset="-52"/>
              </a:rPr>
              <a:t>Level 4: </a:t>
            </a:r>
            <a:r>
              <a:rPr lang="nl-NL" sz="2600" dirty="0" err="1">
                <a:latin typeface="a_Algerius" panose="04040705040802020702" pitchFamily="82" charset="-52"/>
              </a:rPr>
              <a:t>this</a:t>
            </a:r>
            <a:r>
              <a:rPr lang="nl-NL" sz="2600" dirty="0">
                <a:latin typeface="a_Algerius" panose="04040705040802020702" pitchFamily="82" charset="-52"/>
              </a:rPr>
              <a:t> game is </a:t>
            </a:r>
            <a:r>
              <a:rPr lang="nl-NL" sz="2600" dirty="0" err="1">
                <a:latin typeface="a_Algerius" panose="04040705040802020702" pitchFamily="82" charset="-52"/>
              </a:rPr>
              <a:t>epic</a:t>
            </a:r>
            <a:r>
              <a:rPr lang="nl-NL" sz="2600" dirty="0">
                <a:latin typeface="a_Algerius" panose="04040705040802020702" pitchFamily="82" charset="-52"/>
              </a:rPr>
              <a:t>!</a:t>
            </a:r>
            <a:endParaRPr lang="nl-NL" sz="26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1545671" y="1565790"/>
            <a:ext cx="6624736"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#scoutingkamp</a:t>
            </a:r>
            <a:endParaRPr lang="nl-NL" sz="2400" b="1" dirty="0">
              <a:solidFill>
                <a:prstClr val="white"/>
              </a:solidFill>
              <a:latin typeface="a_Algerius" panose="04040705040802020702" pitchFamily="82" charset="-52"/>
            </a:endParaRPr>
          </a:p>
        </p:txBody>
      </p:sp>
      <p:sp>
        <p:nvSpPr>
          <p:cNvPr id="3" name="Rechthoek 2"/>
          <p:cNvSpPr/>
          <p:nvPr/>
        </p:nvSpPr>
        <p:spPr>
          <a:xfrm>
            <a:off x="323528" y="1997838"/>
            <a:ext cx="8640960" cy="5262979"/>
          </a:xfrm>
          <a:prstGeom prst="rect">
            <a:avLst/>
          </a:prstGeom>
        </p:spPr>
        <p:txBody>
          <a:bodyPr wrap="square">
            <a:spAutoFit/>
          </a:bodyPr>
          <a:lstStyle/>
          <a:p>
            <a:r>
              <a:rPr lang="nl-NL" sz="2400" dirty="0">
                <a:solidFill>
                  <a:prstClr val="white"/>
                </a:solidFill>
                <a:latin typeface="Garamond" panose="02020404030301010803" pitchFamily="18" charset="0"/>
              </a:rPr>
              <a:t>Nel zit bij Scouting. Ze gaat kamperen in het bos. Ze is op weg naar haar tent om daar een vuur te maken, zich te warmen aan het vuur en er haar eten te koken. Maar ook om de wilde dieren in het bos op veilige afstand te houden. Er lopen wolven rond!</a:t>
            </a:r>
          </a:p>
          <a:p>
            <a:r>
              <a:rPr lang="nl-NL" sz="2400" dirty="0">
                <a:solidFill>
                  <a:prstClr val="white"/>
                </a:solidFill>
                <a:latin typeface="Garamond" panose="02020404030301010803" pitchFamily="18" charset="0"/>
              </a:rPr>
              <a:t>Nel kan jouw hulp goed gebruiken. Kun jij haar helpen om de dingen te verzamelen die ze nodig heeft om vuur te maken? Maar pas op voor de wolven. Zodra Nel in hun territorium komt, kunnen ze gaan aanvallen. Ze moet dan voorzichtiger zijn en opnieuw beginnen.</a:t>
            </a:r>
          </a:p>
          <a:p>
            <a:r>
              <a:rPr lang="nl-NL" sz="2400" dirty="0">
                <a:solidFill>
                  <a:prstClr val="white"/>
                </a:solidFill>
                <a:latin typeface="Garamond" panose="02020404030301010803" pitchFamily="18" charset="0"/>
              </a:rPr>
              <a:t>Start het spel, klik </a:t>
            </a:r>
            <a:r>
              <a:rPr lang="nl-NL" sz="2400" dirty="0">
                <a:solidFill>
                  <a:prstClr val="white"/>
                </a:solidFill>
                <a:latin typeface="Garamond" panose="02020404030301010803" pitchFamily="18" charset="0"/>
                <a:hlinkClick r:id="rId5"/>
              </a:rPr>
              <a:t>hier</a:t>
            </a:r>
            <a:r>
              <a:rPr lang="nl-NL" sz="2400" dirty="0">
                <a:solidFill>
                  <a:prstClr val="white"/>
                </a:solidFill>
                <a:latin typeface="Garamond" panose="02020404030301010803" pitchFamily="18" charset="0"/>
              </a:rPr>
              <a:t>.</a:t>
            </a:r>
          </a:p>
          <a:p>
            <a:endParaRPr lang="nl-NL" sz="2400" dirty="0">
              <a:solidFill>
                <a:prstClr val="white"/>
              </a:solidFill>
              <a:latin typeface="Garamond" panose="02020404030301010803" pitchFamily="18" charset="0"/>
            </a:endParaRPr>
          </a:p>
          <a:p>
            <a:r>
              <a:rPr lang="nl-NL" sz="2400" dirty="0">
                <a:solidFill>
                  <a:prstClr val="white"/>
                </a:solidFill>
                <a:latin typeface="Garamond" panose="02020404030301010803" pitchFamily="18" charset="0"/>
              </a:rPr>
              <a:t>Is Nel veilig bij haar tent aangekomen? Neem een </a:t>
            </a:r>
            <a:r>
              <a:rPr lang="nl-NL" sz="2400" dirty="0" err="1">
                <a:solidFill>
                  <a:prstClr val="white"/>
                </a:solidFill>
                <a:latin typeface="Garamond" panose="02020404030301010803" pitchFamily="18" charset="0"/>
              </a:rPr>
              <a:t>bewijsje</a:t>
            </a:r>
            <a:r>
              <a:rPr lang="nl-NL" sz="2400" dirty="0">
                <a:solidFill>
                  <a:prstClr val="white"/>
                </a:solidFill>
                <a:latin typeface="Garamond" panose="02020404030301010803" pitchFamily="18" charset="0"/>
              </a:rPr>
              <a:t> </a:t>
            </a:r>
            <a:br>
              <a:rPr lang="nl-NL" sz="2400" dirty="0">
                <a:solidFill>
                  <a:prstClr val="white"/>
                </a:solidFill>
                <a:latin typeface="Garamond" panose="02020404030301010803" pitchFamily="18" charset="0"/>
              </a:rPr>
            </a:br>
            <a:r>
              <a:rPr lang="nl-NL" sz="2400" dirty="0">
                <a:solidFill>
                  <a:prstClr val="white"/>
                </a:solidFill>
                <a:latin typeface="Garamond" panose="02020404030301010803" pitchFamily="18" charset="0"/>
              </a:rPr>
              <a:t>hiervan op in je portfolio o.v.v. mission card.</a:t>
            </a:r>
            <a:br>
              <a:rPr lang="nl-NL" sz="2400" dirty="0">
                <a:solidFill>
                  <a:prstClr val="white"/>
                </a:solidFill>
                <a:latin typeface="Garamond" panose="02020404030301010803" pitchFamily="18" charset="0"/>
              </a:rPr>
            </a:br>
            <a:endParaRPr lang="nl-NL" sz="2400" dirty="0">
              <a:solidFill>
                <a:prstClr val="white"/>
              </a:solidFill>
              <a:latin typeface="Garamond" panose="02020404030301010803" pitchFamily="18" charset="0"/>
            </a:endParaRPr>
          </a:p>
          <a:p>
            <a:endParaRPr lang="nl-NL" sz="2400" dirty="0">
              <a:solidFill>
                <a:prstClr val="white"/>
              </a:solidFill>
              <a:latin typeface="Garamond" panose="02020404030301010803" pitchFamily="18" charset="0"/>
            </a:endParaRPr>
          </a:p>
        </p:txBody>
      </p:sp>
    </p:spTree>
    <p:extLst>
      <p:ext uri="{BB962C8B-B14F-4D97-AF65-F5344CB8AC3E}">
        <p14:creationId xmlns:p14="http://schemas.microsoft.com/office/powerpoint/2010/main" val="376355147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Gieterij">
  <a:themeElements>
    <a:clrScheme name="Gieterij">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ieterij">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ieterij">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11732</TotalTime>
  <Words>2677</Words>
  <Application>Microsoft Office PowerPoint</Application>
  <PresentationFormat>Diavoorstelling (4:3)</PresentationFormat>
  <Paragraphs>238</Paragraphs>
  <Slides>36</Slides>
  <Notes>29</Notes>
  <HiddenSlides>0</HiddenSlides>
  <MMClips>0</MMClips>
  <ScaleCrop>false</ScaleCrop>
  <HeadingPairs>
    <vt:vector size="6" baseType="variant">
      <vt:variant>
        <vt:lpstr>Gebruikte lettertypen</vt:lpstr>
      </vt:variant>
      <vt:variant>
        <vt:i4>7</vt:i4>
      </vt:variant>
      <vt:variant>
        <vt:lpstr>Thema</vt:lpstr>
      </vt:variant>
      <vt:variant>
        <vt:i4>3</vt:i4>
      </vt:variant>
      <vt:variant>
        <vt:lpstr>Diatitels</vt:lpstr>
      </vt:variant>
      <vt:variant>
        <vt:i4>36</vt:i4>
      </vt:variant>
    </vt:vector>
  </HeadingPairs>
  <TitlesOfParts>
    <vt:vector size="46" baseType="lpstr">
      <vt:lpstr>a_Algerius</vt:lpstr>
      <vt:lpstr>Agency FB</vt:lpstr>
      <vt:lpstr>Arial</vt:lpstr>
      <vt:lpstr>Calibri</vt:lpstr>
      <vt:lpstr>Garamond</vt:lpstr>
      <vt:lpstr>Rockwell</vt:lpstr>
      <vt:lpstr>Wingdings 2</vt:lpstr>
      <vt:lpstr>Kantoorthema</vt:lpstr>
      <vt:lpstr>3_Gieterij</vt:lpstr>
      <vt:lpstr>1_Kantoorthema</vt:lpstr>
      <vt:lpstr>PowerPoint-presentatie</vt:lpstr>
      <vt:lpstr>Level 4: This Game is Epic! Vergeet niet de diavoorstelling te starten, anders werken de linkjes niet.</vt:lpstr>
      <vt:lpstr>Fun-Failure</vt:lpstr>
      <vt:lpstr>Positieve Feedback</vt:lpstr>
      <vt:lpstr>Growth mindset</vt:lpstr>
      <vt:lpstr>Growth mindset</vt:lpstr>
      <vt:lpstr>Aan de slag</vt:lpstr>
      <vt:lpstr>Level</vt:lpstr>
      <vt:lpstr>Level 4: this game is epic!</vt:lpstr>
      <vt:lpstr>Hulp</vt:lpstr>
      <vt:lpstr>Toewijding</vt:lpstr>
      <vt:lpstr>Scratch overview</vt:lpstr>
      <vt:lpstr>Waarom Scratch?</vt:lpstr>
      <vt:lpstr>Wist je dit over Scratch?</vt:lpstr>
      <vt:lpstr>Aan de slag</vt:lpstr>
      <vt:lpstr>Level</vt:lpstr>
      <vt:lpstr>Level 4: this game is epic!</vt:lpstr>
      <vt:lpstr>Level</vt:lpstr>
      <vt:lpstr>Level 4: this game is epic!</vt:lpstr>
      <vt:lpstr>Scratch Wiki</vt:lpstr>
      <vt:lpstr>Aan de slag</vt:lpstr>
      <vt:lpstr>Level</vt:lpstr>
      <vt:lpstr>Level 4: this game is epic!</vt:lpstr>
      <vt:lpstr>Level</vt:lpstr>
      <vt:lpstr>Level 4: this game is epic!</vt:lpstr>
      <vt:lpstr>Aan de slag</vt:lpstr>
      <vt:lpstr>Level</vt:lpstr>
      <vt:lpstr>Level 4: this game is epic!</vt:lpstr>
      <vt:lpstr>Level</vt:lpstr>
      <vt:lpstr>Level 4: this game is epic!</vt:lpstr>
      <vt:lpstr>Into the real world</vt:lpstr>
      <vt:lpstr>Een HEROISCH MOMENT en goed gedaan, je hebt dit level uitgespeeld! Wat een toewijding heb je getoond. Geef jezelf 5 XP extra voor flow en super heroïsche samenwerking!  En weer een moment van FIERO behaald! Je weet wel, de term die afgeleid is uit het Italiaans en wordt gebruikt voor het gevoel als je tegenslag hebt overwonnen.   Maar voordat je de verdiende medaille voor het behalen van dit level in ontvangst gaat nemen, mag je nog een laatste missie spelen.  </vt:lpstr>
      <vt:lpstr>Aan de slag</vt:lpstr>
      <vt:lpstr>Level</vt:lpstr>
      <vt:lpstr>Level 4: this Game is epic!</vt:lpstr>
      <vt:lpstr>PowerPoint-presentatie</vt:lpstr>
    </vt:vector>
  </TitlesOfParts>
  <Company>Windesheim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Rina Timmerman-Schultink</dc:creator>
  <cp:lastModifiedBy>Rina Timmerman-Schultink</cp:lastModifiedBy>
  <cp:revision>293</cp:revision>
  <dcterms:created xsi:type="dcterms:W3CDTF">2018-05-08T08:35:12Z</dcterms:created>
  <dcterms:modified xsi:type="dcterms:W3CDTF">2019-06-13T21:38:49Z</dcterms:modified>
</cp:coreProperties>
</file>